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10287000" cx="18288000"/>
  <p:notesSz cx="10287000" cy="18288000"/>
  <p:embeddedFontLst>
    <p:embeddedFont>
      <p:font typeface="Black Ops One"/>
      <p:regular r:id="rId44"/>
    </p:embeddedFont>
    <p:embeddedFont>
      <p:font typeface="Do Hyeon"/>
      <p:regular r:id="rId45"/>
    </p:embeddedFont>
    <p:embeddedFont>
      <p:font typeface="Balsamiq Sans"/>
      <p:regular r:id="rId46"/>
      <p:bold r:id="rId47"/>
      <p:italic r:id="rId48"/>
      <p:boldItalic r:id="rId49"/>
    </p:embeddedFont>
    <p:embeddedFont>
      <p:font typeface="Poor Story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1" roundtripDataSignature="AMtx7miVbTRn5Z3zj/KKtPJml3BWFUrB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32B262-495D-46CA-9384-883F71DAF039}">
  <a:tblStyle styleId="{9632B262-495D-46CA-9384-883F71DAF03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D254C970-D9FA-4780-A35B-262C181AF7B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BlackOpsOne-regular.fntdata"/><Relationship Id="rId43" Type="http://schemas.openxmlformats.org/officeDocument/2006/relationships/slide" Target="slides/slide37.xml"/><Relationship Id="rId46" Type="http://schemas.openxmlformats.org/officeDocument/2006/relationships/font" Target="fonts/BalsamiqSans-regular.fntdata"/><Relationship Id="rId45" Type="http://schemas.openxmlformats.org/officeDocument/2006/relationships/font" Target="fonts/DoHyeon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BalsamiqSans-italic.fntdata"/><Relationship Id="rId47" Type="http://schemas.openxmlformats.org/officeDocument/2006/relationships/font" Target="fonts/BalsamiqSans-bold.fntdata"/><Relationship Id="rId49" Type="http://schemas.openxmlformats.org/officeDocument/2006/relationships/font" Target="fonts/Balsamiq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customschemas.google.com/relationships/presentationmetadata" Target="metadata"/><Relationship Id="rId50" Type="http://schemas.openxmlformats.org/officeDocument/2006/relationships/font" Target="fonts/PoorStory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0c4c522f6_17_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10c4c522f6_17_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0c4c522f6_17_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10c4c522f6_17_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0c4c522f6_17_5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10c4c522f6_17_5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0c4c522f6_17_6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10c4c522f6_17_6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0e137a605_6_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10e137a605_6_4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0e137a605_8_4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10e137a605_8_4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0c4c522f6_17_7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10c4c522f6_17_7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0e137a605_4_1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10e137a605_4_11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0e137a605_4_1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10e137a605_4_13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0e137a605_4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10e137a605_4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0e137a605_4_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10e137a605_4_1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0e137a605_4_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10e137a605_4_3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0e137a605_4_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10e137a605_4_5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0e137a605_4_7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10e137a605_4_7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0e137a605_4_9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10e137a605_4_9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0c4c522f6_17_1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10c4c522f6_17_12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10e137a605_7_8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110e137a605_7_8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0e137a605_7_10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110e137a605_7_10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0c4c522f6_17_16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110c4c522f6_17_16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0e137a605_7_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110e137a605_7_1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0e137a605_7_6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110e137a605_7_6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0c4c522f6_17_17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110c4c522f6_17_17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0e137a605_3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110e137a605_3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0e137a605_7_1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110e137a605_7_11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0e137a605_6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10e137a605_6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0c4c522f6_2_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10c4c522f6_2_1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0e137a605_8_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10e137a605_8_1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0c4c522f6_17_8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10c4c522f6_17_8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7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7.png"/><Relationship Id="rId13" Type="http://schemas.openxmlformats.org/officeDocument/2006/relationships/image" Target="../media/image9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5" Type="http://schemas.openxmlformats.org/officeDocument/2006/relationships/image" Target="../media/image16.png"/><Relationship Id="rId1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51.png"/><Relationship Id="rId5" Type="http://schemas.openxmlformats.org/officeDocument/2006/relationships/image" Target="../media/image2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Relationship Id="rId8" Type="http://schemas.openxmlformats.org/officeDocument/2006/relationships/image" Target="../media/image7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7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24.png"/><Relationship Id="rId5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7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56.png"/><Relationship Id="rId7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63.png"/><Relationship Id="rId7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Relationship Id="rId4" Type="http://schemas.openxmlformats.org/officeDocument/2006/relationships/image" Target="../media/image7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Relationship Id="rId5" Type="http://schemas.openxmlformats.org/officeDocument/2006/relationships/image" Target="../media/image74.png"/><Relationship Id="rId6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870210" y="7816200"/>
            <a:ext cx="12545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00">
                <a:latin typeface="Do Hyeon"/>
                <a:ea typeface="Do Hyeon"/>
                <a:cs typeface="Do Hyeon"/>
                <a:sym typeface="Do Hyeon"/>
              </a:rPr>
              <a:t>김성연 송성현 오재경 윤한빈 이채윤 차세라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-314286" y="6027341"/>
            <a:ext cx="189144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900">
                <a:latin typeface="Do Hyeon"/>
                <a:ea typeface="Do Hyeon"/>
                <a:cs typeface="Do Hyeon"/>
                <a:sym typeface="Do Hyeon"/>
              </a:rPr>
              <a:t>1조 맛집 찾기</a:t>
            </a:r>
            <a:endParaRPr i="0" sz="15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6797" y="2372157"/>
            <a:ext cx="4885971" cy="3323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3242" y="2458280"/>
            <a:ext cx="4504606" cy="332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016" y="8908742"/>
            <a:ext cx="16939683" cy="1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0c4c522f6_17_1"/>
          <p:cNvSpPr txBox="1"/>
          <p:nvPr/>
        </p:nvSpPr>
        <p:spPr>
          <a:xfrm>
            <a:off x="676202" y="703050"/>
            <a:ext cx="471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로그인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37" name="Google Shape;237;g110c4c522f6_17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10c4c522f6_17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200" y="1557950"/>
            <a:ext cx="8973500" cy="817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g110c4c522f6_17_1"/>
          <p:cNvGrpSpPr/>
          <p:nvPr/>
        </p:nvGrpSpPr>
        <p:grpSpPr>
          <a:xfrm>
            <a:off x="11574550" y="2402275"/>
            <a:ext cx="5674500" cy="6485400"/>
            <a:chOff x="11788775" y="3117175"/>
            <a:chExt cx="5674500" cy="6485400"/>
          </a:xfrm>
        </p:grpSpPr>
        <p:sp>
          <p:nvSpPr>
            <p:cNvPr id="240" name="Google Shape;240;g110c4c522f6_17_1"/>
            <p:cNvSpPr/>
            <p:nvPr/>
          </p:nvSpPr>
          <p:spPr>
            <a:xfrm rot="10800000">
              <a:off x="11788775" y="3117175"/>
              <a:ext cx="5674500" cy="6485400"/>
            </a:xfrm>
            <a:prstGeom prst="snip1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g110c4c522f6_17_1"/>
            <p:cNvSpPr txBox="1"/>
            <p:nvPr/>
          </p:nvSpPr>
          <p:spPr>
            <a:xfrm>
              <a:off x="12268025" y="3429000"/>
              <a:ext cx="4716000" cy="567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로그인 화면입니다.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아이디에 focus를 주고 사용자가 찾지 않아도 쉽게 아이디를 적을 수 있도록 유도한 기능입니다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SzPts val="2100"/>
                <a:buFont typeface="Poor Story"/>
                <a:buAutoNum type="arabicPeriod"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사용자가 아이디 또는 비밀번호를 적지않고 로그인 버튼을 누를 경우 경고문을 띄워 아이디와 비밀번호를 입력하도록 합니다.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SzPts val="2100"/>
                <a:buFont typeface="Poor Story"/>
                <a:buAutoNum type="arabicPeriod"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DB에 저장되어있는 ID와 PW 데이터와 사용자가 입력한 데이터가 틀리다면 로그인이 되지 않으며 로그인 할 수 없다는 경고창을 출력하고다시 로그인 페이지로 돌려보냅니다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</p:grpSp>
      <p:pic>
        <p:nvPicPr>
          <p:cNvPr id="242" name="Google Shape;242;g110c4c522f6_17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325" y="2776573"/>
            <a:ext cx="2684675" cy="21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10c4c522f6_17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9449" y="4837349"/>
            <a:ext cx="2425850" cy="23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10c4c522f6_17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4337" y="7750025"/>
            <a:ext cx="5456075" cy="15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10c4c522f6_17_1"/>
          <p:cNvSpPr txBox="1"/>
          <p:nvPr/>
        </p:nvSpPr>
        <p:spPr>
          <a:xfrm>
            <a:off x="6910800" y="285185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246" name="Google Shape;246;g110c4c522f6_17_1"/>
          <p:cNvSpPr txBox="1"/>
          <p:nvPr/>
        </p:nvSpPr>
        <p:spPr>
          <a:xfrm>
            <a:off x="5392200" y="732920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②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0c4c522f6_17_8"/>
          <p:cNvSpPr txBox="1"/>
          <p:nvPr/>
        </p:nvSpPr>
        <p:spPr>
          <a:xfrm>
            <a:off x="676202" y="703050"/>
            <a:ext cx="471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로그인 완료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52" name="Google Shape;252;g110c4c522f6_17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10c4c522f6_17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25" y="4367275"/>
            <a:ext cx="10397576" cy="16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0c4c522f6_17_8"/>
          <p:cNvSpPr txBox="1"/>
          <p:nvPr/>
        </p:nvSpPr>
        <p:spPr>
          <a:xfrm>
            <a:off x="7707225" y="453512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255" name="Google Shape;255;g110c4c522f6_17_8"/>
          <p:cNvSpPr txBox="1"/>
          <p:nvPr/>
        </p:nvSpPr>
        <p:spPr>
          <a:xfrm>
            <a:off x="13580750" y="5672500"/>
            <a:ext cx="63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g110c4c522f6_17_8"/>
          <p:cNvGrpSpPr/>
          <p:nvPr/>
        </p:nvGrpSpPr>
        <p:grpSpPr>
          <a:xfrm>
            <a:off x="11788775" y="3802975"/>
            <a:ext cx="5674500" cy="3650400"/>
            <a:chOff x="11788775" y="3802975"/>
            <a:chExt cx="5674500" cy="3650400"/>
          </a:xfrm>
        </p:grpSpPr>
        <p:sp>
          <p:nvSpPr>
            <p:cNvPr id="257" name="Google Shape;257;g110c4c522f6_17_8"/>
            <p:cNvSpPr/>
            <p:nvPr/>
          </p:nvSpPr>
          <p:spPr>
            <a:xfrm rot="10800000">
              <a:off x="11788775" y="3802975"/>
              <a:ext cx="5674500" cy="3650400"/>
            </a:xfrm>
            <a:prstGeom prst="snip1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g110c4c522f6_17_8"/>
            <p:cNvSpPr txBox="1"/>
            <p:nvPr/>
          </p:nvSpPr>
          <p:spPr>
            <a:xfrm>
              <a:off x="12352950" y="4367275"/>
              <a:ext cx="4716000" cy="24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로그인 성공 시 화면입니다.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SzPts val="2100"/>
                <a:buFont typeface="Poor Story"/>
                <a:buAutoNum type="arabicPeriod"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로그인이 성공하면 세션의 아이디 값을 저장하고 세션에 아이디값이 정상적으로 저장이되어있다면 헤더의 메뉴가 로그인한 사용자만 가능한 기능인 로그아웃과 마이페이지 메뉴로 변경된 후 출력됩니다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10c4c522f6_17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75" y="2188469"/>
            <a:ext cx="9248775" cy="67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10c4c522f6_17_50"/>
          <p:cNvSpPr txBox="1"/>
          <p:nvPr/>
        </p:nvSpPr>
        <p:spPr>
          <a:xfrm>
            <a:off x="676200" y="703050"/>
            <a:ext cx="871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마이페이지 회원정보조회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65" name="Google Shape;265;g110c4c522f6_17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10c4c522f6_17_50"/>
          <p:cNvSpPr txBox="1"/>
          <p:nvPr/>
        </p:nvSpPr>
        <p:spPr>
          <a:xfrm>
            <a:off x="3824700" y="338280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267" name="Google Shape;267;g110c4c522f6_17_50"/>
          <p:cNvSpPr txBox="1"/>
          <p:nvPr/>
        </p:nvSpPr>
        <p:spPr>
          <a:xfrm>
            <a:off x="5567575" y="537385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②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grpSp>
        <p:nvGrpSpPr>
          <p:cNvPr id="268" name="Google Shape;268;g110c4c522f6_17_50"/>
          <p:cNvGrpSpPr/>
          <p:nvPr/>
        </p:nvGrpSpPr>
        <p:grpSpPr>
          <a:xfrm>
            <a:off x="11594025" y="3110788"/>
            <a:ext cx="5674500" cy="4946700"/>
            <a:chOff x="11788775" y="3193475"/>
            <a:chExt cx="5674500" cy="4946700"/>
          </a:xfrm>
        </p:grpSpPr>
        <p:sp>
          <p:nvSpPr>
            <p:cNvPr id="269" name="Google Shape;269;g110c4c522f6_17_50"/>
            <p:cNvSpPr/>
            <p:nvPr/>
          </p:nvSpPr>
          <p:spPr>
            <a:xfrm rot="10800000">
              <a:off x="11788775" y="3193475"/>
              <a:ext cx="5674500" cy="4946700"/>
            </a:xfrm>
            <a:prstGeom prst="snip1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g110c4c522f6_17_50"/>
            <p:cNvSpPr txBox="1"/>
            <p:nvPr/>
          </p:nvSpPr>
          <p:spPr>
            <a:xfrm>
              <a:off x="12391900" y="3875638"/>
              <a:ext cx="4716000" cy="341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마이페이지 회원 정보 </a:t>
              </a: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화면입니다.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SzPts val="2100"/>
                <a:buFont typeface="Poor Story"/>
                <a:buAutoNum type="arabicPeriod"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회원의 아이디값을 이용하여 회원 정보를 받아와 출력하는 페이지입니다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SzPts val="2100"/>
                <a:buFont typeface="Poor Story"/>
                <a:buAutoNum type="arabicPeriod"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회원정보수정 버튼을 누르게되면 회원 정보수정 페이지로 넘어가게 됩니다.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110c4c522f6_17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25" y="1908400"/>
            <a:ext cx="9668176" cy="756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10c4c522f6_17_64"/>
          <p:cNvSpPr txBox="1"/>
          <p:nvPr/>
        </p:nvSpPr>
        <p:spPr>
          <a:xfrm>
            <a:off x="676201" y="703050"/>
            <a:ext cx="1367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마이페이지 회원정보수정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77" name="Google Shape;277;g110c4c522f6_17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10c4c522f6_17_64"/>
          <p:cNvSpPr txBox="1"/>
          <p:nvPr/>
        </p:nvSpPr>
        <p:spPr>
          <a:xfrm>
            <a:off x="5223612" y="3241865"/>
            <a:ext cx="45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279" name="Google Shape;279;g110c4c522f6_17_64"/>
          <p:cNvSpPr txBox="1"/>
          <p:nvPr/>
        </p:nvSpPr>
        <p:spPr>
          <a:xfrm>
            <a:off x="5582984" y="5601454"/>
            <a:ext cx="45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②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grpSp>
        <p:nvGrpSpPr>
          <p:cNvPr id="280" name="Google Shape;280;g110c4c522f6_17_64"/>
          <p:cNvGrpSpPr/>
          <p:nvPr/>
        </p:nvGrpSpPr>
        <p:grpSpPr>
          <a:xfrm>
            <a:off x="11613500" y="2812600"/>
            <a:ext cx="5674500" cy="5751900"/>
            <a:chOff x="11788775" y="3117300"/>
            <a:chExt cx="5674500" cy="5751900"/>
          </a:xfrm>
        </p:grpSpPr>
        <p:sp>
          <p:nvSpPr>
            <p:cNvPr id="281" name="Google Shape;281;g110c4c522f6_17_64"/>
            <p:cNvSpPr/>
            <p:nvPr/>
          </p:nvSpPr>
          <p:spPr>
            <a:xfrm rot="10800000">
              <a:off x="11788775" y="3117300"/>
              <a:ext cx="5674500" cy="5751900"/>
            </a:xfrm>
            <a:prstGeom prst="snip1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g110c4c522f6_17_64"/>
            <p:cNvSpPr txBox="1"/>
            <p:nvPr/>
          </p:nvSpPr>
          <p:spPr>
            <a:xfrm>
              <a:off x="12352950" y="3681475"/>
              <a:ext cx="4716000" cy="438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마이페이지 회원 정보수정 화면입니다.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SzPts val="2100"/>
                <a:buFont typeface="Poor Story"/>
                <a:buAutoNum type="arabicPeriod"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회원의 정보를 할 수 있는 페이지입니다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아이디와 성별은 readonly를 이용해 수정 할 수 없게했고 비밀번호/ 전화번호/ 주소만 수정 할 수 있습니다. 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SzPts val="2100"/>
                <a:buFont typeface="Poor Story"/>
                <a:buAutoNum type="arabicPeriod"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회원정보수정 버튼을 누르게되면 회원 정보수정완료 페이지로 넘어가게 됩니다. 수정이 완료되면 자동으로 로그아웃이되며 메인페이지로 이동합니다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0e137a605_6_42"/>
          <p:cNvSpPr/>
          <p:nvPr/>
        </p:nvSpPr>
        <p:spPr>
          <a:xfrm rot="10800000">
            <a:off x="11788775" y="3117300"/>
            <a:ext cx="5674500" cy="575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10e137a605_6_42"/>
          <p:cNvSpPr txBox="1"/>
          <p:nvPr/>
        </p:nvSpPr>
        <p:spPr>
          <a:xfrm>
            <a:off x="12352950" y="3681475"/>
            <a:ext cx="47160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Poor Story"/>
                <a:ea typeface="Poor Story"/>
                <a:cs typeface="Poor Story"/>
                <a:sym typeface="Poor Story"/>
              </a:rPr>
              <a:t>마이페이지 예약 정보 조회 화면입니다.</a:t>
            </a:r>
            <a:endParaRPr sz="21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oor Story"/>
              <a:ea typeface="Poor Story"/>
              <a:cs typeface="Poor Story"/>
              <a:sym typeface="Poor Sto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oor Story"/>
              <a:buAutoNum type="arabicPeriod"/>
            </a:pPr>
            <a:r>
              <a:rPr lang="en-US" sz="2100">
                <a:latin typeface="Poor Story"/>
                <a:ea typeface="Poor Story"/>
                <a:cs typeface="Poor Story"/>
                <a:sym typeface="Poor Story"/>
              </a:rPr>
              <a:t>로그인 후에 세션에 저장되어있는 아이디값을 받아와 </a:t>
            </a:r>
            <a:r>
              <a:rPr lang="en-US" sz="2100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rPr>
              <a:t>사용자가 예약한 정보를 리스트화 시켜서 회원에게 정보를 제공하는 기능입니다.</a:t>
            </a:r>
            <a:endParaRPr sz="21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oor Story"/>
              <a:ea typeface="Poor Story"/>
              <a:cs typeface="Poor Story"/>
              <a:sym typeface="Poor Sto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oor Story"/>
              <a:buAutoNum type="arabicPeriod"/>
            </a:pPr>
            <a:r>
              <a:rPr lang="en-US" sz="2100">
                <a:latin typeface="Poor Story"/>
                <a:ea typeface="Poor Story"/>
                <a:cs typeface="Poor Story"/>
                <a:sym typeface="Poor Story"/>
              </a:rPr>
              <a:t>예약정보가 없을 경우 리스트 대신 “예약 정보가 없습니다.”라는 문구가 출력됩니다.</a:t>
            </a:r>
            <a:endParaRPr sz="21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</p:txBody>
      </p:sp>
      <p:pic>
        <p:nvPicPr>
          <p:cNvPr id="289" name="Google Shape;289;g110e137a605_6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175" y="2017775"/>
            <a:ext cx="10144024" cy="75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10e137a605_6_42"/>
          <p:cNvSpPr txBox="1"/>
          <p:nvPr/>
        </p:nvSpPr>
        <p:spPr>
          <a:xfrm>
            <a:off x="676200" y="703050"/>
            <a:ext cx="6215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마이페이지 예약 조회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91" name="Google Shape;291;g110e137a605_6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10e137a605_6_42"/>
          <p:cNvSpPr txBox="1"/>
          <p:nvPr/>
        </p:nvSpPr>
        <p:spPr>
          <a:xfrm>
            <a:off x="2720750" y="419802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293" name="Google Shape;293;g110e137a605_6_42"/>
          <p:cNvSpPr txBox="1"/>
          <p:nvPr/>
        </p:nvSpPr>
        <p:spPr>
          <a:xfrm>
            <a:off x="13580750" y="5672500"/>
            <a:ext cx="63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110e137a605_6_42"/>
          <p:cNvSpPr txBox="1"/>
          <p:nvPr/>
        </p:nvSpPr>
        <p:spPr>
          <a:xfrm>
            <a:off x="6129600" y="342900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②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110e137a605_8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00" y="1901275"/>
            <a:ext cx="10599877" cy="76566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10e137a605_8_49"/>
          <p:cNvSpPr txBox="1"/>
          <p:nvPr/>
        </p:nvSpPr>
        <p:spPr>
          <a:xfrm>
            <a:off x="676199" y="703050"/>
            <a:ext cx="725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마이페이지 즐겨찾기 조회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01" name="Google Shape;301;g110e137a605_8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10e137a605_8_49"/>
          <p:cNvSpPr txBox="1"/>
          <p:nvPr/>
        </p:nvSpPr>
        <p:spPr>
          <a:xfrm>
            <a:off x="3010350" y="550430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03" name="Google Shape;303;g110e137a605_8_49"/>
          <p:cNvSpPr txBox="1"/>
          <p:nvPr/>
        </p:nvSpPr>
        <p:spPr>
          <a:xfrm>
            <a:off x="13580750" y="5672500"/>
            <a:ext cx="63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110e137a605_8_49"/>
          <p:cNvSpPr/>
          <p:nvPr/>
        </p:nvSpPr>
        <p:spPr>
          <a:xfrm rot="10800000">
            <a:off x="11788775" y="3117300"/>
            <a:ext cx="5674500" cy="575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10e137a605_8_49"/>
          <p:cNvSpPr txBox="1"/>
          <p:nvPr/>
        </p:nvSpPr>
        <p:spPr>
          <a:xfrm>
            <a:off x="12352950" y="3681475"/>
            <a:ext cx="47160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Poor Story"/>
                <a:ea typeface="Poor Story"/>
                <a:cs typeface="Poor Story"/>
                <a:sym typeface="Poor Story"/>
              </a:rPr>
              <a:t>마이페이지 즐겨찾는 맛집 정보 조회 화면입니다.</a:t>
            </a:r>
            <a:endParaRPr sz="21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oor Story"/>
              <a:ea typeface="Poor Story"/>
              <a:cs typeface="Poor Story"/>
              <a:sym typeface="Poor Sto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oor Story"/>
              <a:buAutoNum type="arabicPeriod"/>
            </a:pPr>
            <a:r>
              <a:rPr lang="en-US" sz="2100">
                <a:latin typeface="Poor Story"/>
                <a:ea typeface="Poor Story"/>
                <a:cs typeface="Poor Story"/>
                <a:sym typeface="Poor Story"/>
              </a:rPr>
              <a:t>로그인 후에 세션에 저장되어있는 아이디값을 받아와 </a:t>
            </a:r>
            <a:r>
              <a:rPr lang="en-US" sz="2100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rPr>
              <a:t>사용자가 예약한 정보를 리스트화 시켜서 회원에게 정보를 제공하는 기능입니다.</a:t>
            </a:r>
            <a:endParaRPr sz="21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or Story"/>
              <a:buAutoNum type="arabicPeriod"/>
            </a:pPr>
            <a:r>
              <a:rPr lang="en-US" sz="2100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rPr>
              <a:t>정보가 없을 경우 리스트 대신 “예약 정보가 없습니다.”라는 문구가 출력됩니다.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110c4c522f6_17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00" y="4541800"/>
            <a:ext cx="9439275" cy="47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10c4c522f6_17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75" y="1911675"/>
            <a:ext cx="9866625" cy="18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0c4c522f6_17_76"/>
          <p:cNvSpPr txBox="1"/>
          <p:nvPr/>
        </p:nvSpPr>
        <p:spPr>
          <a:xfrm>
            <a:off x="676201" y="703050"/>
            <a:ext cx="1367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마이페이지 회원 탈퇴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13" name="Google Shape;313;g110c4c522f6_17_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10c4c522f6_17_76"/>
          <p:cNvSpPr txBox="1"/>
          <p:nvPr/>
        </p:nvSpPr>
        <p:spPr>
          <a:xfrm>
            <a:off x="417875" y="2470788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grpSp>
        <p:nvGrpSpPr>
          <p:cNvPr id="315" name="Google Shape;315;g110c4c522f6_17_76"/>
          <p:cNvGrpSpPr/>
          <p:nvPr/>
        </p:nvGrpSpPr>
        <p:grpSpPr>
          <a:xfrm>
            <a:off x="11477175" y="3253500"/>
            <a:ext cx="5674500" cy="4771500"/>
            <a:chOff x="11788775" y="3117175"/>
            <a:chExt cx="5674500" cy="4771500"/>
          </a:xfrm>
        </p:grpSpPr>
        <p:sp>
          <p:nvSpPr>
            <p:cNvPr id="316" name="Google Shape;316;g110c4c522f6_17_76"/>
            <p:cNvSpPr/>
            <p:nvPr/>
          </p:nvSpPr>
          <p:spPr>
            <a:xfrm rot="10800000">
              <a:off x="11788775" y="3117175"/>
              <a:ext cx="5674500" cy="4771500"/>
            </a:xfrm>
            <a:prstGeom prst="snip1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g110c4c522f6_17_76"/>
            <p:cNvSpPr txBox="1"/>
            <p:nvPr/>
          </p:nvSpPr>
          <p:spPr>
            <a:xfrm>
              <a:off x="12372425" y="3884425"/>
              <a:ext cx="4716000" cy="29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마이페이지 회원탈퇴 화면입니다.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-3619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100"/>
                <a:buFont typeface="Poor Story"/>
                <a:buAutoNum type="arabicPeriod"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회원탈퇴 페이지를 오게되면 회원을 탈퇴할건지 한번 더 확인해줍니다.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탈퇴 버튼을 누르게되면 탈퇴가 완료되며 회원의 세션과 자료가 사라지게됩니다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0e137a605_4_117"/>
          <p:cNvSpPr txBox="1"/>
          <p:nvPr/>
        </p:nvSpPr>
        <p:spPr>
          <a:xfrm>
            <a:off x="676199" y="703050"/>
            <a:ext cx="6649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메인페이지 통합검색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23" name="Google Shape;323;g110e137a605_4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10e137a605_4_117"/>
          <p:cNvSpPr txBox="1"/>
          <p:nvPr/>
        </p:nvSpPr>
        <p:spPr>
          <a:xfrm>
            <a:off x="12125300" y="1935238"/>
            <a:ext cx="55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110e137a605_4_117"/>
          <p:cNvSpPr txBox="1"/>
          <p:nvPr/>
        </p:nvSpPr>
        <p:spPr>
          <a:xfrm>
            <a:off x="14598400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26" name="Google Shape;326;g110e137a605_4_117"/>
          <p:cNvSpPr txBox="1"/>
          <p:nvPr/>
        </p:nvSpPr>
        <p:spPr>
          <a:xfrm>
            <a:off x="15323625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27" name="Google Shape;327;g110e137a605_4_117"/>
          <p:cNvSpPr txBox="1"/>
          <p:nvPr/>
        </p:nvSpPr>
        <p:spPr>
          <a:xfrm>
            <a:off x="16774075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grpSp>
        <p:nvGrpSpPr>
          <p:cNvPr id="328" name="Google Shape;328;g110e137a605_4_117"/>
          <p:cNvGrpSpPr/>
          <p:nvPr/>
        </p:nvGrpSpPr>
        <p:grpSpPr>
          <a:xfrm>
            <a:off x="11938200" y="4207850"/>
            <a:ext cx="5674500" cy="2784900"/>
            <a:chOff x="11788775" y="3117225"/>
            <a:chExt cx="5674500" cy="2784900"/>
          </a:xfrm>
        </p:grpSpPr>
        <p:sp>
          <p:nvSpPr>
            <p:cNvPr id="329" name="Google Shape;329;g110e137a605_4_117"/>
            <p:cNvSpPr/>
            <p:nvPr/>
          </p:nvSpPr>
          <p:spPr>
            <a:xfrm rot="10800000">
              <a:off x="11788775" y="3117225"/>
              <a:ext cx="5674500" cy="2784900"/>
            </a:xfrm>
            <a:prstGeom prst="snip1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g110e137a605_4_117"/>
            <p:cNvSpPr txBox="1"/>
            <p:nvPr/>
          </p:nvSpPr>
          <p:spPr>
            <a:xfrm>
              <a:off x="12352950" y="3681475"/>
              <a:ext cx="47160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메인페이지 검색 기능입니다.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1 . 통합 검색창에 검색하고 싶은 단어를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입력합니다.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</p:grpSp>
      <p:sp>
        <p:nvSpPr>
          <p:cNvPr id="331" name="Google Shape;331;g110e137a605_4_117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Google Shape;332;g110e137a605_4_117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333" name="Google Shape;333;g110e137a605_4_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g110e137a605_4_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" name="Google Shape;335;g110e137a605_4_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425" y="2165450"/>
            <a:ext cx="10282061" cy="731124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10e137a605_4_117"/>
          <p:cNvSpPr txBox="1"/>
          <p:nvPr/>
        </p:nvSpPr>
        <p:spPr>
          <a:xfrm>
            <a:off x="3419525" y="388565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0e137a605_4_135"/>
          <p:cNvSpPr txBox="1"/>
          <p:nvPr/>
        </p:nvSpPr>
        <p:spPr>
          <a:xfrm>
            <a:off x="676199" y="703050"/>
            <a:ext cx="641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메인페이지 통합검색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42" name="Google Shape;342;g110e137a605_4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110e137a605_4_135"/>
          <p:cNvSpPr txBox="1"/>
          <p:nvPr/>
        </p:nvSpPr>
        <p:spPr>
          <a:xfrm>
            <a:off x="14598400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44" name="Google Shape;344;g110e137a605_4_135"/>
          <p:cNvSpPr txBox="1"/>
          <p:nvPr/>
        </p:nvSpPr>
        <p:spPr>
          <a:xfrm>
            <a:off x="15323625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②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45" name="Google Shape;345;g110e137a605_4_135"/>
          <p:cNvSpPr txBox="1"/>
          <p:nvPr/>
        </p:nvSpPr>
        <p:spPr>
          <a:xfrm>
            <a:off x="16048850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③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46" name="Google Shape;346;g110e137a605_4_135"/>
          <p:cNvSpPr txBox="1"/>
          <p:nvPr/>
        </p:nvSpPr>
        <p:spPr>
          <a:xfrm>
            <a:off x="16774075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④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grpSp>
        <p:nvGrpSpPr>
          <p:cNvPr id="347" name="Google Shape;347;g110e137a605_4_135"/>
          <p:cNvGrpSpPr/>
          <p:nvPr/>
        </p:nvGrpSpPr>
        <p:grpSpPr>
          <a:xfrm>
            <a:off x="11788775" y="3117150"/>
            <a:ext cx="5674500" cy="4557300"/>
            <a:chOff x="11788775" y="3117150"/>
            <a:chExt cx="5674500" cy="4557300"/>
          </a:xfrm>
        </p:grpSpPr>
        <p:sp>
          <p:nvSpPr>
            <p:cNvPr id="348" name="Google Shape;348;g110e137a605_4_135"/>
            <p:cNvSpPr/>
            <p:nvPr/>
          </p:nvSpPr>
          <p:spPr>
            <a:xfrm rot="10800000">
              <a:off x="11788775" y="3117150"/>
              <a:ext cx="5674500" cy="4557300"/>
            </a:xfrm>
            <a:prstGeom prst="snip1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g110e137a605_4_135"/>
            <p:cNvSpPr txBox="1"/>
            <p:nvPr/>
          </p:nvSpPr>
          <p:spPr>
            <a:xfrm>
              <a:off x="12352950" y="3681475"/>
              <a:ext cx="4716000" cy="31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Poor Story"/>
                  <a:ea typeface="Poor Story"/>
                  <a:cs typeface="Poor Story"/>
                  <a:sym typeface="Poor Story"/>
                </a:rPr>
                <a:t>통합 검색 결과 페이지 입니다.</a:t>
              </a:r>
              <a:endParaRPr sz="19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Poor Story"/>
                  <a:ea typeface="Poor Story"/>
                  <a:cs typeface="Poor Story"/>
                  <a:sym typeface="Poor Story"/>
                </a:rPr>
                <a:t>1 . 검색어 입력</a:t>
              </a:r>
              <a:endParaRPr sz="19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Poor Story"/>
                  <a:ea typeface="Poor Story"/>
                  <a:cs typeface="Poor Story"/>
                  <a:sym typeface="Poor Story"/>
                </a:rPr>
                <a:t>2 . 검색한 단어를 포함하는 공지사항 결과</a:t>
              </a:r>
              <a:endParaRPr sz="19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Poor Story"/>
                  <a:ea typeface="Poor Story"/>
                  <a:cs typeface="Poor Story"/>
                  <a:sym typeface="Poor Story"/>
                </a:rPr>
                <a:t>입니다.</a:t>
              </a:r>
              <a:endParaRPr sz="19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Poor Story"/>
                  <a:ea typeface="Poor Story"/>
                  <a:cs typeface="Poor Story"/>
                  <a:sym typeface="Poor Story"/>
                </a:rPr>
                <a:t>3 . 자유게시판 결과 입니다.</a:t>
              </a:r>
              <a:endParaRPr sz="19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latin typeface="Poor Story"/>
                  <a:ea typeface="Poor Story"/>
                  <a:cs typeface="Poor Story"/>
                  <a:sym typeface="Poor Story"/>
                </a:rPr>
                <a:t>4. 맛집 결과 입니다.</a:t>
              </a:r>
              <a:endParaRPr sz="19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</p:grpSp>
      <p:sp>
        <p:nvSpPr>
          <p:cNvPr id="350" name="Google Shape;350;g110e137a605_4_135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1" name="Google Shape;351;g110e137a605_4_135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352" name="Google Shape;352;g110e137a605_4_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g110e137a605_4_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4" name="Google Shape;354;g110e137a605_4_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822031"/>
            <a:ext cx="11483974" cy="599807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10e137a605_4_135"/>
          <p:cNvSpPr txBox="1"/>
          <p:nvPr/>
        </p:nvSpPr>
        <p:spPr>
          <a:xfrm>
            <a:off x="2624625" y="282202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56" name="Google Shape;356;g110e137a605_4_135"/>
          <p:cNvSpPr txBox="1"/>
          <p:nvPr/>
        </p:nvSpPr>
        <p:spPr>
          <a:xfrm>
            <a:off x="1370375" y="401035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②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57" name="Google Shape;357;g110e137a605_4_135"/>
          <p:cNvSpPr txBox="1"/>
          <p:nvPr/>
        </p:nvSpPr>
        <p:spPr>
          <a:xfrm>
            <a:off x="1370375" y="560015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③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58" name="Google Shape;358;g110e137a605_4_135"/>
          <p:cNvSpPr txBox="1"/>
          <p:nvPr/>
        </p:nvSpPr>
        <p:spPr>
          <a:xfrm>
            <a:off x="1370375" y="718995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④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0e137a605_4_0"/>
          <p:cNvSpPr txBox="1"/>
          <p:nvPr/>
        </p:nvSpPr>
        <p:spPr>
          <a:xfrm>
            <a:off x="676199" y="703050"/>
            <a:ext cx="819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메인페이지 지역별 검색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64" name="Google Shape;364;g110e137a605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10e137a605_4_0"/>
          <p:cNvSpPr txBox="1"/>
          <p:nvPr/>
        </p:nvSpPr>
        <p:spPr>
          <a:xfrm>
            <a:off x="14598400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66" name="Google Shape;366;g110e137a605_4_0"/>
          <p:cNvSpPr txBox="1"/>
          <p:nvPr/>
        </p:nvSpPr>
        <p:spPr>
          <a:xfrm>
            <a:off x="15323625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67" name="Google Shape;367;g110e137a605_4_0"/>
          <p:cNvSpPr txBox="1"/>
          <p:nvPr/>
        </p:nvSpPr>
        <p:spPr>
          <a:xfrm>
            <a:off x="16774075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grpSp>
        <p:nvGrpSpPr>
          <p:cNvPr id="368" name="Google Shape;368;g110e137a605_4_0"/>
          <p:cNvGrpSpPr/>
          <p:nvPr/>
        </p:nvGrpSpPr>
        <p:grpSpPr>
          <a:xfrm>
            <a:off x="11788775" y="4156075"/>
            <a:ext cx="5674500" cy="3330000"/>
            <a:chOff x="11788775" y="3117450"/>
            <a:chExt cx="5674500" cy="3330000"/>
          </a:xfrm>
        </p:grpSpPr>
        <p:sp>
          <p:nvSpPr>
            <p:cNvPr id="369" name="Google Shape;369;g110e137a605_4_0"/>
            <p:cNvSpPr/>
            <p:nvPr/>
          </p:nvSpPr>
          <p:spPr>
            <a:xfrm rot="10800000">
              <a:off x="11788775" y="3117450"/>
              <a:ext cx="5674500" cy="3330000"/>
            </a:xfrm>
            <a:prstGeom prst="snip1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g110e137a605_4_0"/>
            <p:cNvSpPr txBox="1"/>
            <p:nvPr/>
          </p:nvSpPr>
          <p:spPr>
            <a:xfrm>
              <a:off x="12352950" y="3681475"/>
              <a:ext cx="47160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지역별 검색 페이지입니다.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우선 첫번째로 회원/비회원 상관없이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지역별 검색이 가능합니다.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지역별 검색 메뉴를 선택합니다.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</p:grpSp>
      <p:sp>
        <p:nvSpPr>
          <p:cNvPr id="371" name="Google Shape;371;g110e137a605_4_0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Google Shape;372;g110e137a605_4_0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373" name="Google Shape;373;g110e137a605_4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g110e137a605_4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5" name="Google Shape;375;g110e137a605_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3125" y="2660126"/>
            <a:ext cx="9464376" cy="63219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110e137a605_4_0"/>
          <p:cNvSpPr txBox="1"/>
          <p:nvPr/>
        </p:nvSpPr>
        <p:spPr>
          <a:xfrm>
            <a:off x="2783325" y="316812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5766667"/>
            <a:ext cx="16939683" cy="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530952" y="5766667"/>
            <a:ext cx="7528571" cy="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8185714" y="5766667"/>
            <a:ext cx="7533333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50000" y="4265524"/>
            <a:ext cx="69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 i="0" sz="3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492857" y="4800299"/>
            <a:ext cx="401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주제 및 일정표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5272" y="2699365"/>
            <a:ext cx="1177506" cy="1177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5909524" y="4283123"/>
            <a:ext cx="648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프로젝트 설계</a:t>
            </a:r>
            <a:endParaRPr i="0" sz="3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7280952" y="4842648"/>
            <a:ext cx="374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개발환경 / ERD 구조 / 순서도</a:t>
            </a:r>
            <a:endParaRPr i="1" sz="1800"/>
          </a:p>
        </p:txBody>
      </p:sp>
      <p:sp>
        <p:nvSpPr>
          <p:cNvPr id="102" name="Google Shape;102;p2"/>
          <p:cNvSpPr txBox="1"/>
          <p:nvPr/>
        </p:nvSpPr>
        <p:spPr>
          <a:xfrm>
            <a:off x="12140476" y="4274251"/>
            <a:ext cx="532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업무 SQL</a:t>
            </a:r>
            <a:endParaRPr i="0" sz="3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921429" y="8133968"/>
            <a:ext cx="515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화면 구성</a:t>
            </a:r>
            <a:endParaRPr i="0" sz="3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6538095" y="8133968"/>
            <a:ext cx="522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업무 담당</a:t>
            </a:r>
            <a:endParaRPr i="0" sz="3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7810308" y="2442418"/>
            <a:ext cx="2215568" cy="1835286"/>
            <a:chOff x="7747619" y="2292143"/>
            <a:chExt cx="2370352" cy="1927619"/>
          </a:xfrm>
        </p:grpSpPr>
        <p:pic>
          <p:nvPicPr>
            <p:cNvPr id="106" name="Google Shape;106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90352" y="2292143"/>
              <a:ext cx="1927619" cy="1927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5400000">
              <a:off x="7747619" y="2733816"/>
              <a:ext cx="518410" cy="5184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2"/>
          <p:cNvSpPr txBox="1"/>
          <p:nvPr/>
        </p:nvSpPr>
        <p:spPr>
          <a:xfrm>
            <a:off x="1321429" y="8534899"/>
            <a:ext cx="435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7023810" y="8547756"/>
            <a:ext cx="42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7800" y="6629188"/>
            <a:ext cx="1089300" cy="132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12697569" y="8534890"/>
            <a:ext cx="42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주요 업무 시연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2440464" y="7519088"/>
            <a:ext cx="472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Do Hyeon"/>
                <a:ea typeface="Do Hyeon"/>
                <a:cs typeface="Do Hyeon"/>
                <a:sym typeface="Do Hyeon"/>
              </a:rPr>
              <a:t>시연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676190" y="703674"/>
            <a:ext cx="369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Do Hyeon"/>
                <a:ea typeface="Do Hyeon"/>
                <a:cs typeface="Do Hyeon"/>
                <a:sym typeface="Do Hyeon"/>
              </a:rPr>
              <a:t>목 차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2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117" name="Google Shape;117;p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55375" y="6747450"/>
            <a:ext cx="1089288" cy="108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086225" y="2732887"/>
            <a:ext cx="1254350" cy="12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354115" y="6595050"/>
            <a:ext cx="986458" cy="9864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 txBox="1"/>
          <p:nvPr/>
        </p:nvSpPr>
        <p:spPr>
          <a:xfrm>
            <a:off x="12881027" y="4785573"/>
            <a:ext cx="374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데이터 </a:t>
            </a:r>
            <a:r>
              <a:rPr i="1" lang="en-US" sz="1800"/>
              <a:t>/ 뷰</a:t>
            </a:r>
            <a:endParaRPr i="1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0e137a605_4_18"/>
          <p:cNvSpPr txBox="1"/>
          <p:nvPr/>
        </p:nvSpPr>
        <p:spPr>
          <a:xfrm>
            <a:off x="676198" y="703050"/>
            <a:ext cx="9544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04. 화면 구성 - 메인페이지 지역별 검색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82" name="Google Shape;382;g110e137a605_4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10e137a605_4_18"/>
          <p:cNvSpPr txBox="1"/>
          <p:nvPr/>
        </p:nvSpPr>
        <p:spPr>
          <a:xfrm>
            <a:off x="12125300" y="1935238"/>
            <a:ext cx="55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110e137a605_4_18"/>
          <p:cNvSpPr txBox="1"/>
          <p:nvPr/>
        </p:nvSpPr>
        <p:spPr>
          <a:xfrm>
            <a:off x="14598400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85" name="Google Shape;385;g110e137a605_4_18"/>
          <p:cNvSpPr txBox="1"/>
          <p:nvPr/>
        </p:nvSpPr>
        <p:spPr>
          <a:xfrm>
            <a:off x="15323625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86" name="Google Shape;386;g110e137a605_4_18"/>
          <p:cNvSpPr txBox="1"/>
          <p:nvPr/>
        </p:nvSpPr>
        <p:spPr>
          <a:xfrm>
            <a:off x="16048850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87" name="Google Shape;387;g110e137a605_4_18"/>
          <p:cNvSpPr txBox="1"/>
          <p:nvPr/>
        </p:nvSpPr>
        <p:spPr>
          <a:xfrm>
            <a:off x="16774075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88" name="Google Shape;388;g110e137a605_4_18"/>
          <p:cNvSpPr/>
          <p:nvPr/>
        </p:nvSpPr>
        <p:spPr>
          <a:xfrm rot="10800000">
            <a:off x="11788775" y="3117300"/>
            <a:ext cx="5674500" cy="575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10e137a605_4_18"/>
          <p:cNvSpPr txBox="1"/>
          <p:nvPr/>
        </p:nvSpPr>
        <p:spPr>
          <a:xfrm>
            <a:off x="12352950" y="3681475"/>
            <a:ext cx="4716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지역별 검색 선택 페이지 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1. 먼저 검색하고 싶은 지역(시)을 선택한다.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2. 선택한 지역(시)의 세부 지역(구)를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선택한다.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390" name="Google Shape;390;g110e137a605_4_18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1" name="Google Shape;391;g110e137a605_4_18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392" name="Google Shape;392;g110e137a605_4_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g110e137a605_4_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4" name="Google Shape;394;g110e137a605_4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2550" y="2711156"/>
            <a:ext cx="9544050" cy="621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110e137a605_4_18"/>
          <p:cNvSpPr txBox="1"/>
          <p:nvPr/>
        </p:nvSpPr>
        <p:spPr>
          <a:xfrm>
            <a:off x="4282625" y="36814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96" name="Google Shape;396;g110e137a605_4_18"/>
          <p:cNvSpPr txBox="1"/>
          <p:nvPr/>
        </p:nvSpPr>
        <p:spPr>
          <a:xfrm>
            <a:off x="3985525" y="462032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②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0e137a605_4_37"/>
          <p:cNvSpPr txBox="1"/>
          <p:nvPr/>
        </p:nvSpPr>
        <p:spPr>
          <a:xfrm>
            <a:off x="488249" y="534038"/>
            <a:ext cx="8784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04. 화면 구성 - 메인페이지 지역별 검색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02" name="Google Shape;402;g110e137a605_4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66" y="1122246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110e137a605_4_37"/>
          <p:cNvSpPr txBox="1"/>
          <p:nvPr/>
        </p:nvSpPr>
        <p:spPr>
          <a:xfrm>
            <a:off x="11937350" y="1766225"/>
            <a:ext cx="55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110e137a605_4_37"/>
          <p:cNvSpPr txBox="1"/>
          <p:nvPr/>
        </p:nvSpPr>
        <p:spPr>
          <a:xfrm>
            <a:off x="14410450" y="337863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05" name="Google Shape;405;g110e137a605_4_37"/>
          <p:cNvSpPr txBox="1"/>
          <p:nvPr/>
        </p:nvSpPr>
        <p:spPr>
          <a:xfrm>
            <a:off x="15860900" y="337863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06" name="Google Shape;406;g110e137a605_4_37"/>
          <p:cNvSpPr txBox="1"/>
          <p:nvPr/>
        </p:nvSpPr>
        <p:spPr>
          <a:xfrm>
            <a:off x="16586125" y="337863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07" name="Google Shape;407;g110e137a605_4_37"/>
          <p:cNvSpPr/>
          <p:nvPr/>
        </p:nvSpPr>
        <p:spPr>
          <a:xfrm rot="10800000">
            <a:off x="11600825" y="2948288"/>
            <a:ext cx="5674500" cy="575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10e137a605_4_37"/>
          <p:cNvSpPr txBox="1"/>
          <p:nvPr/>
        </p:nvSpPr>
        <p:spPr>
          <a:xfrm>
            <a:off x="12165000" y="3512463"/>
            <a:ext cx="4716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지역별 검색 &gt; 선택한 지역(시) &gt; 세부 지역(구) 페이지 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1. 해당지역의 원하는 맛집을 선택합니다.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선택시 맛집 상세페이지로 넘어갑니다.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409" name="Google Shape;409;g110e137a605_4_37"/>
          <p:cNvSpPr txBox="1"/>
          <p:nvPr/>
        </p:nvSpPr>
        <p:spPr>
          <a:xfrm>
            <a:off x="15939949" y="9626038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g110e137a605_4_37"/>
          <p:cNvGrpSpPr/>
          <p:nvPr/>
        </p:nvGrpSpPr>
        <p:grpSpPr>
          <a:xfrm>
            <a:off x="15547485" y="9643421"/>
            <a:ext cx="317676" cy="288345"/>
            <a:chOff x="15651358" y="819397"/>
            <a:chExt cx="384409" cy="384409"/>
          </a:xfrm>
        </p:grpSpPr>
        <p:pic>
          <p:nvPicPr>
            <p:cNvPr id="411" name="Google Shape;411;g110e137a605_4_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g110e137a605_4_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3" name="Google Shape;413;g110e137a605_4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2250" y="2446894"/>
            <a:ext cx="9810750" cy="64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110e137a605_4_37"/>
          <p:cNvSpPr txBox="1"/>
          <p:nvPr/>
        </p:nvSpPr>
        <p:spPr>
          <a:xfrm>
            <a:off x="1189750" y="3512463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0e137a605_4_55"/>
          <p:cNvSpPr txBox="1"/>
          <p:nvPr/>
        </p:nvSpPr>
        <p:spPr>
          <a:xfrm>
            <a:off x="676199" y="703050"/>
            <a:ext cx="805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메인페이지 맛집 상세 페이지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20" name="Google Shape;420;g110e137a605_4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110e137a605_4_55"/>
          <p:cNvSpPr txBox="1"/>
          <p:nvPr/>
        </p:nvSpPr>
        <p:spPr>
          <a:xfrm>
            <a:off x="12125300" y="1935238"/>
            <a:ext cx="55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110e137a605_4_55"/>
          <p:cNvSpPr txBox="1"/>
          <p:nvPr/>
        </p:nvSpPr>
        <p:spPr>
          <a:xfrm>
            <a:off x="15323625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23" name="Google Shape;423;g110e137a605_4_55"/>
          <p:cNvSpPr txBox="1"/>
          <p:nvPr/>
        </p:nvSpPr>
        <p:spPr>
          <a:xfrm>
            <a:off x="16048850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24" name="Google Shape;424;g110e137a605_4_55"/>
          <p:cNvSpPr txBox="1"/>
          <p:nvPr/>
        </p:nvSpPr>
        <p:spPr>
          <a:xfrm>
            <a:off x="16774075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25" name="Google Shape;425;g110e137a605_4_55"/>
          <p:cNvSpPr/>
          <p:nvPr/>
        </p:nvSpPr>
        <p:spPr>
          <a:xfrm rot="10800000">
            <a:off x="11788775" y="3117300"/>
            <a:ext cx="5674500" cy="575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10e137a605_4_55"/>
          <p:cNvSpPr txBox="1"/>
          <p:nvPr/>
        </p:nvSpPr>
        <p:spPr>
          <a:xfrm>
            <a:off x="12352950" y="3681475"/>
            <a:ext cx="47160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맛집 상세 페이지 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1 . 선택된 맛집의 기본 정보 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2 . 해당 맛집의 메뉴들입니다.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3 . 비로그인시 비활성화 되어있는 해당맛집의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리뷰입니다.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4 . 로그인 하였을때 보이는 리뷰입니다.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5 . 해당 맛집의 지도입니다.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(맛집 위치가 지도에 마킹되어 나옵니다.)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427" name="Google Shape;427;g110e137a605_4_55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8" name="Google Shape;428;g110e137a605_4_55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429" name="Google Shape;429;g110e137a605_4_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g110e137a605_4_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1" name="Google Shape;431;g110e137a605_4_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00" y="1628438"/>
            <a:ext cx="5411927" cy="36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10e137a605_4_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249" y="5159075"/>
            <a:ext cx="5126973" cy="48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10e137a605_4_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1925" y="1405550"/>
            <a:ext cx="6123723" cy="33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10e137a605_4_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07623" y="4800900"/>
            <a:ext cx="6028754" cy="332346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10e137a605_4_55"/>
          <p:cNvSpPr txBox="1"/>
          <p:nvPr/>
        </p:nvSpPr>
        <p:spPr>
          <a:xfrm>
            <a:off x="1330950" y="207765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36" name="Google Shape;436;g110e137a605_4_55"/>
          <p:cNvSpPr txBox="1"/>
          <p:nvPr/>
        </p:nvSpPr>
        <p:spPr>
          <a:xfrm>
            <a:off x="1183325" y="51590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②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37" name="Google Shape;437;g110e137a605_4_55"/>
          <p:cNvSpPr txBox="1"/>
          <p:nvPr/>
        </p:nvSpPr>
        <p:spPr>
          <a:xfrm>
            <a:off x="1004550" y="824050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③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38" name="Google Shape;438;g110e137a605_4_55"/>
          <p:cNvSpPr txBox="1"/>
          <p:nvPr/>
        </p:nvSpPr>
        <p:spPr>
          <a:xfrm>
            <a:off x="6203050" y="168895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④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39" name="Google Shape;439;g110e137a605_4_55"/>
          <p:cNvSpPr txBox="1"/>
          <p:nvPr/>
        </p:nvSpPr>
        <p:spPr>
          <a:xfrm>
            <a:off x="6558100" y="442772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⑤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0e137a605_4_76"/>
          <p:cNvSpPr txBox="1"/>
          <p:nvPr/>
        </p:nvSpPr>
        <p:spPr>
          <a:xfrm>
            <a:off x="676199" y="703050"/>
            <a:ext cx="663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메인페이지 메뉴별 검색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45" name="Google Shape;445;g110e137a605_4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110e137a605_4_76"/>
          <p:cNvSpPr txBox="1"/>
          <p:nvPr/>
        </p:nvSpPr>
        <p:spPr>
          <a:xfrm>
            <a:off x="12125300" y="1935238"/>
            <a:ext cx="55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110e137a605_4_76"/>
          <p:cNvSpPr txBox="1"/>
          <p:nvPr/>
        </p:nvSpPr>
        <p:spPr>
          <a:xfrm>
            <a:off x="3656775" y="168895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48" name="Google Shape;448;g110e137a605_4_76"/>
          <p:cNvSpPr txBox="1"/>
          <p:nvPr/>
        </p:nvSpPr>
        <p:spPr>
          <a:xfrm>
            <a:off x="15323625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49" name="Google Shape;449;g110e137a605_4_76"/>
          <p:cNvSpPr txBox="1"/>
          <p:nvPr/>
        </p:nvSpPr>
        <p:spPr>
          <a:xfrm>
            <a:off x="16048850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50" name="Google Shape;450;g110e137a605_4_76"/>
          <p:cNvSpPr txBox="1"/>
          <p:nvPr/>
        </p:nvSpPr>
        <p:spPr>
          <a:xfrm>
            <a:off x="16774075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51" name="Google Shape;451;g110e137a605_4_76"/>
          <p:cNvSpPr/>
          <p:nvPr/>
        </p:nvSpPr>
        <p:spPr>
          <a:xfrm rot="10800000">
            <a:off x="11788775" y="3117300"/>
            <a:ext cx="5674500" cy="575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10e137a605_4_76"/>
          <p:cNvSpPr txBox="1"/>
          <p:nvPr/>
        </p:nvSpPr>
        <p:spPr>
          <a:xfrm>
            <a:off x="12352950" y="3681475"/>
            <a:ext cx="4716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메뉴(카테고리)별 검색 페이지 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회원/비회원 모두 검색 가능합니다.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1 . 메뉴별 검색 클릭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2 . 내가 원하는 카테고리 클릭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453" name="Google Shape;453;g110e137a605_4_76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g110e137a605_4_76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455" name="Google Shape;455;g110e137a605_4_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g110e137a605_4_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7" name="Google Shape;457;g110e137a605_4_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900" y="2306344"/>
            <a:ext cx="9810750" cy="70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110e137a605_4_76"/>
          <p:cNvSpPr txBox="1"/>
          <p:nvPr/>
        </p:nvSpPr>
        <p:spPr>
          <a:xfrm>
            <a:off x="1214500" y="349600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②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0e137a605_4_99"/>
          <p:cNvSpPr txBox="1"/>
          <p:nvPr/>
        </p:nvSpPr>
        <p:spPr>
          <a:xfrm>
            <a:off x="676198" y="703050"/>
            <a:ext cx="901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메인페이지 메뉴별 검색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64" name="Google Shape;464;g110e137a605_4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10e137a605_4_99"/>
          <p:cNvSpPr txBox="1"/>
          <p:nvPr/>
        </p:nvSpPr>
        <p:spPr>
          <a:xfrm>
            <a:off x="12125300" y="1935238"/>
            <a:ext cx="55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110e137a605_4_99"/>
          <p:cNvSpPr txBox="1"/>
          <p:nvPr/>
        </p:nvSpPr>
        <p:spPr>
          <a:xfrm>
            <a:off x="14598400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67" name="Google Shape;467;g110e137a605_4_99"/>
          <p:cNvSpPr txBox="1"/>
          <p:nvPr/>
        </p:nvSpPr>
        <p:spPr>
          <a:xfrm>
            <a:off x="15323625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68" name="Google Shape;468;g110e137a605_4_99"/>
          <p:cNvSpPr txBox="1"/>
          <p:nvPr/>
        </p:nvSpPr>
        <p:spPr>
          <a:xfrm>
            <a:off x="16774075" y="5068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69" name="Google Shape;469;g110e137a605_4_99"/>
          <p:cNvSpPr/>
          <p:nvPr/>
        </p:nvSpPr>
        <p:spPr>
          <a:xfrm rot="10800000">
            <a:off x="11788775" y="3117300"/>
            <a:ext cx="5674500" cy="575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10e137a605_4_99"/>
          <p:cNvSpPr txBox="1"/>
          <p:nvPr/>
        </p:nvSpPr>
        <p:spPr>
          <a:xfrm>
            <a:off x="12352950" y="3681475"/>
            <a:ext cx="4716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메뉴별 검색 세부 페이지입니다.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1 . 원하는 메뉴(카테고리)의 맛집을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클릭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클릭시 맛집 상세페이지로 이동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471" name="Google Shape;471;g110e137a605_4_99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" name="Google Shape;472;g110e137a605_4_99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473" name="Google Shape;473;g110e137a605_4_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g110e137a605_4_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5" name="Google Shape;475;g110e137a605_4_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6675" y="1557944"/>
            <a:ext cx="9686925" cy="81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110e137a605_4_99"/>
          <p:cNvSpPr txBox="1"/>
          <p:nvPr/>
        </p:nvSpPr>
        <p:spPr>
          <a:xfrm>
            <a:off x="1196675" y="318425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g110c4c522f6_17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00" y="1828475"/>
            <a:ext cx="6389451" cy="52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110c4c522f6_17_128"/>
          <p:cNvSpPr txBox="1"/>
          <p:nvPr/>
        </p:nvSpPr>
        <p:spPr>
          <a:xfrm>
            <a:off x="676201" y="703050"/>
            <a:ext cx="1367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공지사항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83" name="Google Shape;483;g110c4c522f6_17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10c4c522f6_17_128"/>
          <p:cNvSpPr txBox="1"/>
          <p:nvPr/>
        </p:nvSpPr>
        <p:spPr>
          <a:xfrm>
            <a:off x="12175975" y="1989100"/>
            <a:ext cx="55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110c4c522f6_17_128"/>
          <p:cNvSpPr txBox="1"/>
          <p:nvPr/>
        </p:nvSpPr>
        <p:spPr>
          <a:xfrm>
            <a:off x="296200" y="1621113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86" name="Google Shape;486;g110c4c522f6_17_128"/>
          <p:cNvSpPr/>
          <p:nvPr/>
        </p:nvSpPr>
        <p:spPr>
          <a:xfrm rot="10800000">
            <a:off x="11788775" y="3117300"/>
            <a:ext cx="5674500" cy="575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10c4c522f6_17_128"/>
          <p:cNvSpPr txBox="1"/>
          <p:nvPr/>
        </p:nvSpPr>
        <p:spPr>
          <a:xfrm>
            <a:off x="12352950" y="3681475"/>
            <a:ext cx="47160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공지사항 게시판 </a:t>
            </a: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화면입니다.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회원들에게 관리자가 공지하는 공지사항 게시판 페이지입니다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일반 회원이나 비회원인 경우 공지사항을 읽을수만 있습니다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관리자로 로그인 하였을 경우 공지사항을 적을 수 있는 권한을 가지게 되면서 글쓰기라는 버튼이 생기고 공지사항을 작성 할 수 있게됩니다. 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	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</p:txBody>
      </p:sp>
      <p:pic>
        <p:nvPicPr>
          <p:cNvPr id="488" name="Google Shape;488;g110c4c522f6_17_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5100" y="5133000"/>
            <a:ext cx="7627199" cy="492929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10c4c522f6_17_128"/>
          <p:cNvSpPr txBox="1"/>
          <p:nvPr/>
        </p:nvSpPr>
        <p:spPr>
          <a:xfrm>
            <a:off x="10783725" y="50554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②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"/>
          <p:cNvSpPr txBox="1"/>
          <p:nvPr/>
        </p:nvSpPr>
        <p:spPr>
          <a:xfrm>
            <a:off x="676202" y="703050"/>
            <a:ext cx="471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95" name="Google Shape;49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"/>
          <p:cNvSpPr txBox="1"/>
          <p:nvPr/>
        </p:nvSpPr>
        <p:spPr>
          <a:xfrm>
            <a:off x="12125300" y="1935238"/>
            <a:ext cx="55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6"/>
          <p:cNvSpPr txBox="1"/>
          <p:nvPr/>
        </p:nvSpPr>
        <p:spPr>
          <a:xfrm>
            <a:off x="189600" y="140875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98" name="Google Shape;498;p6"/>
          <p:cNvSpPr/>
          <p:nvPr/>
        </p:nvSpPr>
        <p:spPr>
          <a:xfrm rot="10800000">
            <a:off x="11788775" y="3117300"/>
            <a:ext cx="5674500" cy="575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"/>
          <p:cNvSpPr txBox="1"/>
          <p:nvPr/>
        </p:nvSpPr>
        <p:spPr>
          <a:xfrm>
            <a:off x="12352950" y="3681475"/>
            <a:ext cx="471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Q&amp;A 게시판입니다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회원들과 관리자간에 불만사항 및 기타 개선사항들을 소통 할 수 있는 게시판입니다.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</p:txBody>
      </p:sp>
      <p:pic>
        <p:nvPicPr>
          <p:cNvPr id="500" name="Google Shape;50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200" y="1856576"/>
            <a:ext cx="10227726" cy="74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0e137a605_7_84"/>
          <p:cNvSpPr txBox="1"/>
          <p:nvPr/>
        </p:nvSpPr>
        <p:spPr>
          <a:xfrm>
            <a:off x="676202" y="703050"/>
            <a:ext cx="471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06" name="Google Shape;506;g110e137a605_7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110e137a605_7_84"/>
          <p:cNvSpPr txBox="1"/>
          <p:nvPr/>
        </p:nvSpPr>
        <p:spPr>
          <a:xfrm>
            <a:off x="12125300" y="1935238"/>
            <a:ext cx="55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110e137a605_7_84"/>
          <p:cNvSpPr/>
          <p:nvPr/>
        </p:nvSpPr>
        <p:spPr>
          <a:xfrm rot="10800000">
            <a:off x="11788775" y="3117300"/>
            <a:ext cx="5674500" cy="575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10e137a605_7_84"/>
          <p:cNvSpPr txBox="1"/>
          <p:nvPr/>
        </p:nvSpPr>
        <p:spPr>
          <a:xfrm>
            <a:off x="12352950" y="3681475"/>
            <a:ext cx="4716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자유게시판 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제목, 내용, 작성자 아이디를 기준으로 검색을 통해 원하는 게시물을 찾을 수 있습니다.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댓글이 1개 이상 달릴 시 제목 옆에 댓글 수를 볼 수 있습니다.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제목을 클릭하여 해당 글에 대한 내용을 볼 수 있으며, 클릭 시 읽음(조회수)가 1 증가합니다.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510" name="Google Shape;510;g110e137a605_7_84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1" name="Google Shape;511;g110e137a605_7_84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512" name="Google Shape;512;g110e137a605_7_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g110e137a605_7_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4" name="Google Shape;514;g110e137a605_7_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400" y="1557951"/>
            <a:ext cx="9718974" cy="810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0e137a605_7_101"/>
          <p:cNvSpPr txBox="1"/>
          <p:nvPr/>
        </p:nvSpPr>
        <p:spPr>
          <a:xfrm>
            <a:off x="676202" y="703050"/>
            <a:ext cx="471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20" name="Google Shape;520;g110e137a605_7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110e137a605_7_101"/>
          <p:cNvSpPr txBox="1"/>
          <p:nvPr/>
        </p:nvSpPr>
        <p:spPr>
          <a:xfrm>
            <a:off x="12125300" y="1935238"/>
            <a:ext cx="55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g110e137a605_7_101"/>
          <p:cNvSpPr/>
          <p:nvPr/>
        </p:nvSpPr>
        <p:spPr>
          <a:xfrm rot="10800000">
            <a:off x="11788775" y="3117300"/>
            <a:ext cx="5674500" cy="575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110e137a605_7_101"/>
          <p:cNvSpPr txBox="1"/>
          <p:nvPr/>
        </p:nvSpPr>
        <p:spPr>
          <a:xfrm>
            <a:off x="12352950" y="3681475"/>
            <a:ext cx="47160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자유게시판 글 페이지입니다.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작성자 아이디, 작성날짜, 조회수, 제목, 내용을 조회할 수 있습니다.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댓글은 로그인한 상황에서만 작성할 수 있으며, 게시물 수정, 삭제하기 버튼은 게시물 작성자의 아이디와 로그인한 계정이 일치시 보이게 되며 수정, 삭제 가능합니다.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524" name="Google Shape;524;g110e137a605_7_101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5" name="Google Shape;525;g110e137a605_7_101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526" name="Google Shape;526;g110e137a605_7_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g110e137a605_7_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8" name="Google Shape;528;g110e137a605_7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0275" y="1661850"/>
            <a:ext cx="9926774" cy="80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10c4c522f6_17_162"/>
          <p:cNvSpPr txBox="1"/>
          <p:nvPr/>
        </p:nvSpPr>
        <p:spPr>
          <a:xfrm>
            <a:off x="676202" y="703050"/>
            <a:ext cx="471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34" name="Google Shape;534;g110c4c522f6_17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10c4c522f6_17_162"/>
          <p:cNvSpPr txBox="1"/>
          <p:nvPr/>
        </p:nvSpPr>
        <p:spPr>
          <a:xfrm>
            <a:off x="12125300" y="1935238"/>
            <a:ext cx="55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110c4c522f6_17_162"/>
          <p:cNvSpPr/>
          <p:nvPr/>
        </p:nvSpPr>
        <p:spPr>
          <a:xfrm rot="10800000">
            <a:off x="11788775" y="3117300"/>
            <a:ext cx="5674500" cy="575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110c4c522f6_17_162"/>
          <p:cNvSpPr txBox="1"/>
          <p:nvPr/>
        </p:nvSpPr>
        <p:spPr>
          <a:xfrm>
            <a:off x="12352950" y="3681475"/>
            <a:ext cx="47160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관리자 페이지 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관리자만 사용할 수 있는 기능과 기능에 대한 설명을 볼 수 있는 페이지 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업무 이름을 클릭시 각 업무에 관한 링크로 이동할 수 있습니다.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관리자 계정으로 로그인 시 이 페이지로 이동하며 페이지의 로고를 클릭하면 현재 페이지로 이동할 수 있습니다.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538" name="Google Shape;538;g110c4c522f6_17_162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9" name="Google Shape;539;g110c4c522f6_17_162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540" name="Google Shape;540;g110c4c522f6_17_1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g110c4c522f6_17_1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2" name="Google Shape;542;g110c4c522f6_17_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525" y="2944625"/>
            <a:ext cx="11273925" cy="58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/>
          <p:nvPr/>
        </p:nvSpPr>
        <p:spPr>
          <a:xfrm>
            <a:off x="3766609" y="870007"/>
            <a:ext cx="41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│ </a:t>
            </a:r>
            <a:r>
              <a:rPr lang="en-US" sz="2000"/>
              <a:t>주제 및 일정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686544" y="684997"/>
            <a:ext cx="308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01.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9" name="Google Shape;1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0" name="Google Shape;130;p3"/>
          <p:cNvGraphicFramePr/>
          <p:nvPr/>
        </p:nvGraphicFramePr>
        <p:xfrm>
          <a:off x="407089" y="29242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{9632B262-495D-46CA-9384-883F71DAF039}</a:tableStyleId>
              </a:tblPr>
              <a:tblGrid>
                <a:gridCol w="7558600"/>
              </a:tblGrid>
              <a:tr h="5352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2900">
                          <a:solidFill>
                            <a:schemeClr val="dk1"/>
                          </a:solidFill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</a:t>
                      </a:r>
                      <a:r>
                        <a:rPr b="0" lang="en-US" sz="2900">
                          <a:solidFill>
                            <a:schemeClr val="dk1"/>
                          </a:solidFill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                             [자유 주제]</a:t>
                      </a:r>
                      <a:br>
                        <a:rPr b="0" lang="en-US" sz="2900">
                          <a:solidFill>
                            <a:schemeClr val="dk1"/>
                          </a:solidFill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</a:br>
                      <a:r>
                        <a:rPr b="0" lang="en-US" sz="2900">
                          <a:solidFill>
                            <a:schemeClr val="dk1"/>
                          </a:solidFill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   - 맛집이 필요한 사람</a:t>
                      </a:r>
                      <a:endParaRPr b="0" sz="2900">
                        <a:solidFill>
                          <a:schemeClr val="dk1"/>
                        </a:solidFill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2900">
                          <a:solidFill>
                            <a:schemeClr val="dk1"/>
                          </a:solidFill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   - 점심 메뉴를 고르지 못한 사람</a:t>
                      </a:r>
                      <a:endParaRPr b="0" sz="2900">
                        <a:solidFill>
                          <a:schemeClr val="dk1"/>
                        </a:solidFill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b="0" lang="en-US" sz="2900">
                          <a:solidFill>
                            <a:schemeClr val="dk1"/>
                          </a:solidFill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   - 처음 온 지역에서 맛집을 찾고 싶은 사람</a:t>
                      </a:r>
                      <a:endParaRPr b="0" sz="2900">
                        <a:solidFill>
                          <a:schemeClr val="dk1"/>
                        </a:solidFill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1" name="Google Shape;131;p3"/>
          <p:cNvGraphicFramePr/>
          <p:nvPr/>
        </p:nvGraphicFramePr>
        <p:xfrm>
          <a:off x="9534489" y="29242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{9632B262-495D-46CA-9384-883F71DAF039}</a:tableStyleId>
              </a:tblPr>
              <a:tblGrid>
                <a:gridCol w="8099400"/>
              </a:tblGrid>
              <a:tr h="5352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</a:t>
                      </a:r>
                      <a:r>
                        <a:rPr b="0" lang="en-US" sz="2800">
                          <a:solidFill>
                            <a:schemeClr val="dk1"/>
                          </a:solidFill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2022-01-04 : 프로젝트 회의 + 기획서 작성</a:t>
                      </a:r>
                      <a:endParaRPr b="0" sz="2800">
                        <a:solidFill>
                          <a:schemeClr val="dk1"/>
                        </a:solidFill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2022-01-06  : 요구분석서 작성 + 화면설계 </a:t>
                      </a:r>
                      <a:endParaRPr b="0" sz="2800">
                        <a:solidFill>
                          <a:schemeClr val="dk1"/>
                        </a:solidFill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2022-01-12  : ERD 작성</a:t>
                      </a:r>
                      <a:endParaRPr b="0" sz="2800">
                        <a:solidFill>
                          <a:schemeClr val="dk1"/>
                        </a:solidFill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2022-01-17  : 테이블 정의서 작성</a:t>
                      </a:r>
                      <a:endParaRPr b="0" sz="2800">
                        <a:solidFill>
                          <a:schemeClr val="dk1"/>
                        </a:solidFill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                      더미데이터 및 주요 업무 쿼리 작성 (SQL)</a:t>
                      </a:r>
                      <a:endParaRPr b="0" sz="2800">
                        <a:solidFill>
                          <a:schemeClr val="dk1"/>
                        </a:solidFill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2022-01-20  : 공통 화면 구현 (Eclipse)</a:t>
                      </a:r>
                      <a:endParaRPr b="0" sz="2800">
                        <a:solidFill>
                          <a:schemeClr val="dk1"/>
                        </a:solidFill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2022-01-21  : 기능 구현 (Eclipse)</a:t>
                      </a:r>
                      <a:endParaRPr b="0" sz="2800">
                        <a:solidFill>
                          <a:schemeClr val="dk1"/>
                        </a:solidFill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2022-01-28  : 발표 및 시연</a:t>
                      </a:r>
                      <a:endParaRPr b="0" sz="2800">
                        <a:solidFill>
                          <a:schemeClr val="dk1"/>
                        </a:solidFill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</a:tr>
            </a:tbl>
          </a:graphicData>
        </a:graphic>
      </p:graphicFrame>
      <p:sp>
        <p:nvSpPr>
          <p:cNvPr id="132" name="Google Shape;132;p3"/>
          <p:cNvSpPr/>
          <p:nvPr/>
        </p:nvSpPr>
        <p:spPr>
          <a:xfrm>
            <a:off x="8165100" y="5431000"/>
            <a:ext cx="1170000" cy="58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3E3E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0e137a605_7_16"/>
          <p:cNvSpPr txBox="1"/>
          <p:nvPr/>
        </p:nvSpPr>
        <p:spPr>
          <a:xfrm>
            <a:off x="676202" y="703050"/>
            <a:ext cx="471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48" name="Google Shape;548;g110e137a605_7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110e137a605_7_16"/>
          <p:cNvSpPr txBox="1"/>
          <p:nvPr/>
        </p:nvSpPr>
        <p:spPr>
          <a:xfrm>
            <a:off x="12125300" y="1935238"/>
            <a:ext cx="55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110e137a605_7_16"/>
          <p:cNvSpPr/>
          <p:nvPr/>
        </p:nvSpPr>
        <p:spPr>
          <a:xfrm rot="10800000">
            <a:off x="11788775" y="3117300"/>
            <a:ext cx="5674500" cy="575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110e137a605_7_16"/>
          <p:cNvSpPr txBox="1"/>
          <p:nvPr/>
        </p:nvSpPr>
        <p:spPr>
          <a:xfrm>
            <a:off x="12352950" y="3681475"/>
            <a:ext cx="47160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뉴스 게시판입니다.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맛집 관련 뉴스를 스크랩하여 목록으로 작성한 게시판입니다.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제목과 기사 내용으로 검색이 가능합니다.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글쓰기는 관리자만 가능합니다.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목록보기 클릭 시 검색어가 리셋되고 처음 1번 페이지로 돌아옵니다.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552" name="Google Shape;552;g110e137a605_7_16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g110e137a605_7_16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554" name="Google Shape;554;g110e137a605_7_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g110e137a605_7_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6" name="Google Shape;556;g110e137a605_7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750" y="1685200"/>
            <a:ext cx="9978701" cy="82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0e137a605_7_65"/>
          <p:cNvSpPr txBox="1"/>
          <p:nvPr/>
        </p:nvSpPr>
        <p:spPr>
          <a:xfrm>
            <a:off x="676202" y="703050"/>
            <a:ext cx="471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62" name="Google Shape;562;g110e137a605_7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10e137a605_7_65"/>
          <p:cNvSpPr txBox="1"/>
          <p:nvPr/>
        </p:nvSpPr>
        <p:spPr>
          <a:xfrm>
            <a:off x="12125300" y="1935238"/>
            <a:ext cx="55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g110e137a605_7_65"/>
          <p:cNvSpPr/>
          <p:nvPr/>
        </p:nvSpPr>
        <p:spPr>
          <a:xfrm rot="10800000">
            <a:off x="11788775" y="3117300"/>
            <a:ext cx="5674500" cy="575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110e137a605_7_65"/>
          <p:cNvSpPr txBox="1"/>
          <p:nvPr/>
        </p:nvSpPr>
        <p:spPr>
          <a:xfrm>
            <a:off x="12352950" y="3681475"/>
            <a:ext cx="47160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뉴스를 선택하여 내용까지 볼 수 있는 페이지입니다.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제목, 내용, 작성 날짜를 볼 수 있습니다.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수정, 삭제는 관리자 계정일 시 화면에 출력됩니다.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연관 맛집 보기 클릭시 연관 맛집에 대한 리스트를 확인하고 클릭하여 연관 맛집 상세 페이지로 이동합니다.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566" name="Google Shape;566;g110e137a605_7_65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7" name="Google Shape;567;g110e137a605_7_65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568" name="Google Shape;568;g110e137a605_7_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g110e137a605_7_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0" name="Google Shape;570;g110e137a605_7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775" y="1613375"/>
            <a:ext cx="11341826" cy="794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110e137a605_7_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5275" y="5044575"/>
            <a:ext cx="9243500" cy="189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g110e137a605_7_65"/>
          <p:cNvCxnSpPr/>
          <p:nvPr/>
        </p:nvCxnSpPr>
        <p:spPr>
          <a:xfrm rot="10800000">
            <a:off x="6425100" y="6113325"/>
            <a:ext cx="813900" cy="26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10c4c522f6_17_178"/>
          <p:cNvSpPr txBox="1"/>
          <p:nvPr/>
        </p:nvSpPr>
        <p:spPr>
          <a:xfrm>
            <a:off x="676199" y="703050"/>
            <a:ext cx="773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관리자(회원관리)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78" name="Google Shape;578;g110c4c522f6_17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g110c4c522f6_17_178"/>
          <p:cNvGrpSpPr/>
          <p:nvPr/>
        </p:nvGrpSpPr>
        <p:grpSpPr>
          <a:xfrm>
            <a:off x="12311800" y="3258450"/>
            <a:ext cx="5674500" cy="3770100"/>
            <a:chOff x="12004450" y="2522275"/>
            <a:chExt cx="5674500" cy="3770100"/>
          </a:xfrm>
        </p:grpSpPr>
        <p:sp>
          <p:nvSpPr>
            <p:cNvPr id="580" name="Google Shape;580;g110c4c522f6_17_178"/>
            <p:cNvSpPr/>
            <p:nvPr/>
          </p:nvSpPr>
          <p:spPr>
            <a:xfrm rot="10800000">
              <a:off x="12004450" y="2522275"/>
              <a:ext cx="5674500" cy="3770100"/>
            </a:xfrm>
            <a:prstGeom prst="snip1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g110c4c522f6_17_178"/>
            <p:cNvSpPr txBox="1"/>
            <p:nvPr/>
          </p:nvSpPr>
          <p:spPr>
            <a:xfrm>
              <a:off x="12483700" y="2923538"/>
              <a:ext cx="4716000" cy="27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관리자 -</a:t>
              </a: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 회원관리 화면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 1. 관리자 페이지 -&gt; 회원관리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 2. 회원가입이 되어 있는 개인 회원 관리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 3. 회원번호 클릭 시, 해당 회원의 정보를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     조회할 수 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</p:grpSp>
      <p:sp>
        <p:nvSpPr>
          <p:cNvPr id="582" name="Google Shape;582;g110c4c522f6_17_178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3" name="Google Shape;583;g110c4c522f6_17_178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584" name="Google Shape;584;g110c4c522f6_17_1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g110c4c522f6_17_1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6" name="Google Shape;586;g110c4c522f6_17_178"/>
          <p:cNvGrpSpPr/>
          <p:nvPr/>
        </p:nvGrpSpPr>
        <p:grpSpPr>
          <a:xfrm>
            <a:off x="75875" y="1910356"/>
            <a:ext cx="11877950" cy="6773391"/>
            <a:chOff x="112050" y="2137806"/>
            <a:chExt cx="11877950" cy="6773391"/>
          </a:xfrm>
        </p:grpSpPr>
        <p:pic>
          <p:nvPicPr>
            <p:cNvPr id="587" name="Google Shape;587;g110c4c522f6_17_17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2050" y="2137806"/>
              <a:ext cx="11483976" cy="67733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8" name="Google Shape;588;g110c4c522f6_17_178"/>
            <p:cNvGrpSpPr/>
            <p:nvPr/>
          </p:nvGrpSpPr>
          <p:grpSpPr>
            <a:xfrm>
              <a:off x="930200" y="5615575"/>
              <a:ext cx="11059800" cy="1898700"/>
              <a:chOff x="2142850" y="8298800"/>
              <a:chExt cx="11059800" cy="1898700"/>
            </a:xfrm>
          </p:grpSpPr>
          <p:sp>
            <p:nvSpPr>
              <p:cNvPr id="589" name="Google Shape;589;g110c4c522f6_17_178"/>
              <p:cNvSpPr/>
              <p:nvPr/>
            </p:nvSpPr>
            <p:spPr>
              <a:xfrm>
                <a:off x="2142850" y="8298800"/>
                <a:ext cx="11059800" cy="189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90" name="Google Shape;590;g110c4c522f6_17_17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142922" y="8352321"/>
                <a:ext cx="11059649" cy="18019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91" name="Google Shape;591;g110c4c522f6_17_178"/>
            <p:cNvSpPr/>
            <p:nvPr/>
          </p:nvSpPr>
          <p:spPr>
            <a:xfrm>
              <a:off x="303700" y="3347438"/>
              <a:ext cx="486600" cy="4866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2" name="Google Shape;592;g110c4c522f6_17_178"/>
            <p:cNvCxnSpPr>
              <a:stCxn id="591" idx="5"/>
            </p:cNvCxnSpPr>
            <p:nvPr/>
          </p:nvCxnSpPr>
          <p:spPr>
            <a:xfrm>
              <a:off x="719039" y="3762777"/>
              <a:ext cx="908400" cy="2656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0e137a605_3_0"/>
          <p:cNvSpPr txBox="1"/>
          <p:nvPr/>
        </p:nvSpPr>
        <p:spPr>
          <a:xfrm>
            <a:off x="676199" y="703050"/>
            <a:ext cx="731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관리자(점포관리)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98" name="Google Shape;598;g110e137a605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110e137a605_3_0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0" name="Google Shape;600;g110e137a605_3_0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601" name="Google Shape;601;g110e137a605_3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g110e137a605_3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3" name="Google Shape;603;g110e137a605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57944"/>
            <a:ext cx="11483975" cy="78981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Google Shape;604;g110e137a605_3_0"/>
          <p:cNvGrpSpPr/>
          <p:nvPr/>
        </p:nvGrpSpPr>
        <p:grpSpPr>
          <a:xfrm>
            <a:off x="867972" y="4593962"/>
            <a:ext cx="11353360" cy="2022907"/>
            <a:chOff x="994575" y="9077825"/>
            <a:chExt cx="12058800" cy="2148600"/>
          </a:xfrm>
        </p:grpSpPr>
        <p:sp>
          <p:nvSpPr>
            <p:cNvPr id="605" name="Google Shape;605;g110e137a605_3_0"/>
            <p:cNvSpPr/>
            <p:nvPr/>
          </p:nvSpPr>
          <p:spPr>
            <a:xfrm>
              <a:off x="994575" y="9077825"/>
              <a:ext cx="12058800" cy="2148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6" name="Google Shape;606;g110e137a605_3_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27654" y="9122792"/>
              <a:ext cx="11948026" cy="2053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7" name="Google Shape;607;g110e137a605_3_0"/>
          <p:cNvSpPr/>
          <p:nvPr/>
        </p:nvSpPr>
        <p:spPr>
          <a:xfrm>
            <a:off x="188558" y="2553896"/>
            <a:ext cx="486600" cy="486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8" name="Google Shape;608;g110e137a605_3_0"/>
          <p:cNvCxnSpPr>
            <a:stCxn id="607" idx="5"/>
          </p:cNvCxnSpPr>
          <p:nvPr/>
        </p:nvCxnSpPr>
        <p:spPr>
          <a:xfrm>
            <a:off x="603897" y="2969235"/>
            <a:ext cx="589500" cy="232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09" name="Google Shape;609;g110e137a605_3_0"/>
          <p:cNvGrpSpPr/>
          <p:nvPr/>
        </p:nvGrpSpPr>
        <p:grpSpPr>
          <a:xfrm>
            <a:off x="12420275" y="3550100"/>
            <a:ext cx="5674500" cy="4100400"/>
            <a:chOff x="12004450" y="2522475"/>
            <a:chExt cx="5674500" cy="4100400"/>
          </a:xfrm>
        </p:grpSpPr>
        <p:sp>
          <p:nvSpPr>
            <p:cNvPr id="610" name="Google Shape;610;g110e137a605_3_0"/>
            <p:cNvSpPr/>
            <p:nvPr/>
          </p:nvSpPr>
          <p:spPr>
            <a:xfrm rot="10800000">
              <a:off x="12004450" y="2522475"/>
              <a:ext cx="5674500" cy="4100400"/>
            </a:xfrm>
            <a:prstGeom prst="snip1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g110e137a605_3_0"/>
            <p:cNvSpPr txBox="1"/>
            <p:nvPr/>
          </p:nvSpPr>
          <p:spPr>
            <a:xfrm>
              <a:off x="12483700" y="2923538"/>
              <a:ext cx="4716000" cy="32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관리자 - 점포관리 화면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 1. 관리자 페이지 -&gt; 점포관리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 2. 기업회원 관리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 3. 맛집으로의 등록여부 확인 가능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 4. 점포 번호를 클릭할 시, 해당 점포의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    정보를 조회 할 수 있다. 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10e137a605_7_118"/>
          <p:cNvSpPr txBox="1"/>
          <p:nvPr/>
        </p:nvSpPr>
        <p:spPr>
          <a:xfrm>
            <a:off x="676202" y="703050"/>
            <a:ext cx="471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17" name="Google Shape;617;g110e137a605_7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110e137a605_7_118"/>
          <p:cNvSpPr txBox="1"/>
          <p:nvPr/>
        </p:nvSpPr>
        <p:spPr>
          <a:xfrm>
            <a:off x="12125300" y="1935238"/>
            <a:ext cx="55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g110e137a605_7_118"/>
          <p:cNvSpPr/>
          <p:nvPr/>
        </p:nvSpPr>
        <p:spPr>
          <a:xfrm rot="10800000">
            <a:off x="11788775" y="3117300"/>
            <a:ext cx="5674500" cy="575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10e137a605_7_118"/>
          <p:cNvSpPr txBox="1"/>
          <p:nvPr/>
        </p:nvSpPr>
        <p:spPr>
          <a:xfrm>
            <a:off x="12352950" y="3681475"/>
            <a:ext cx="4716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관리자 - 고객센터 페이지입니다.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관리자 페이지에서 고객센터 링크를 통해 이동한 페이지입니다..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질문에 대한 답변이 완료된 게시글에 경우 제목 옆 ‘답변완료’라는 문구가 생성됩니다.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or Story"/>
              <a:buAutoNum type="arabicPeriod"/>
            </a:pPr>
            <a:r>
              <a:rPr lang="en-US" sz="1900">
                <a:latin typeface="Poor Story"/>
                <a:ea typeface="Poor Story"/>
                <a:cs typeface="Poor Story"/>
                <a:sym typeface="Poor Story"/>
              </a:rPr>
              <a:t>제목 클릭시 답변을 작성할 수 있습니다.</a:t>
            </a:r>
            <a:endParaRPr sz="19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621" name="Google Shape;621;g110e137a605_7_118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2" name="Google Shape;622;g110e137a605_7_118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623" name="Google Shape;623;g110e137a605_7_1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g110e137a605_7_1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5" name="Google Shape;625;g110e137a605_7_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775" y="1540976"/>
            <a:ext cx="10515240" cy="856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110e137a605_7_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2475" y="4851200"/>
            <a:ext cx="7111800" cy="553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7" name="Google Shape;627;g110e137a605_7_118"/>
          <p:cNvCxnSpPr/>
          <p:nvPr/>
        </p:nvCxnSpPr>
        <p:spPr>
          <a:xfrm>
            <a:off x="3394350" y="3775375"/>
            <a:ext cx="2234100" cy="174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8" name="Google Shape;628;g110e137a605_7_118"/>
          <p:cNvSpPr/>
          <p:nvPr/>
        </p:nvSpPr>
        <p:spPr>
          <a:xfrm>
            <a:off x="2372550" y="3584875"/>
            <a:ext cx="1021800" cy="2883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"/>
          <p:cNvSpPr txBox="1"/>
          <p:nvPr/>
        </p:nvSpPr>
        <p:spPr>
          <a:xfrm>
            <a:off x="676194" y="703050"/>
            <a:ext cx="274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5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업무 담당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34" name="Google Shape;6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"/>
          <p:cNvSpPr txBox="1"/>
          <p:nvPr/>
        </p:nvSpPr>
        <p:spPr>
          <a:xfrm>
            <a:off x="3116282" y="851944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│ </a:t>
            </a:r>
            <a:r>
              <a:rPr lang="en-US" sz="2000"/>
              <a:t>주요 업무 담당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636" name="Google Shape;636;p8"/>
          <p:cNvGrpSpPr/>
          <p:nvPr/>
        </p:nvGrpSpPr>
        <p:grpSpPr>
          <a:xfrm>
            <a:off x="3913267" y="1724205"/>
            <a:ext cx="10450850" cy="8192625"/>
            <a:chOff x="4010100" y="1714475"/>
            <a:chExt cx="10450850" cy="8192625"/>
          </a:xfrm>
        </p:grpSpPr>
        <p:sp>
          <p:nvSpPr>
            <p:cNvPr id="637" name="Google Shape;637;p8"/>
            <p:cNvSpPr/>
            <p:nvPr/>
          </p:nvSpPr>
          <p:spPr>
            <a:xfrm>
              <a:off x="5556950" y="1718375"/>
              <a:ext cx="8143200" cy="1139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4010100" y="1714475"/>
              <a:ext cx="2006700" cy="1139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Poor Story"/>
                  <a:ea typeface="Poor Story"/>
                  <a:cs typeface="Poor Story"/>
                  <a:sym typeface="Poor Story"/>
                </a:rPr>
                <a:t>김성연</a:t>
              </a:r>
              <a:endParaRPr b="1" sz="26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5556950" y="3125177"/>
              <a:ext cx="8143200" cy="1139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5556950" y="4517229"/>
              <a:ext cx="8143200" cy="1139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5556950" y="5937269"/>
              <a:ext cx="8143200" cy="1139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5556950" y="7357296"/>
              <a:ext cx="8143200" cy="1139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5556950" y="8767998"/>
              <a:ext cx="8143200" cy="1139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4010100" y="3125180"/>
              <a:ext cx="2006700" cy="1139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Poor Story"/>
                  <a:ea typeface="Poor Story"/>
                  <a:cs typeface="Poor Story"/>
                  <a:sym typeface="Poor Story"/>
                </a:rPr>
                <a:t>송성현</a:t>
              </a:r>
              <a:endParaRPr b="1" sz="26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4010100" y="4535885"/>
              <a:ext cx="2006700" cy="1139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Poor Story"/>
                  <a:ea typeface="Poor Story"/>
                  <a:cs typeface="Poor Story"/>
                  <a:sym typeface="Poor Story"/>
                </a:rPr>
                <a:t>오재경</a:t>
              </a:r>
              <a:endParaRPr b="1" sz="26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4010100" y="5946590"/>
              <a:ext cx="2006700" cy="1139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Poor Story"/>
                  <a:ea typeface="Poor Story"/>
                  <a:cs typeface="Poor Story"/>
                  <a:sym typeface="Poor Story"/>
                </a:rPr>
                <a:t>윤한빈</a:t>
              </a:r>
              <a:endParaRPr b="1" sz="26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4010100" y="7357295"/>
              <a:ext cx="2006700" cy="1139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Poor Story"/>
                  <a:ea typeface="Poor Story"/>
                  <a:cs typeface="Poor Story"/>
                  <a:sym typeface="Poor Story"/>
                </a:rPr>
                <a:t>이채윤</a:t>
              </a:r>
              <a:endParaRPr b="1" sz="26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4010100" y="8768000"/>
              <a:ext cx="2006700" cy="1139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Poor Story"/>
                  <a:ea typeface="Poor Story"/>
                  <a:cs typeface="Poor Story"/>
                  <a:sym typeface="Poor Story"/>
                </a:rPr>
                <a:t>차세라</a:t>
              </a:r>
              <a:endParaRPr b="1" sz="26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  <p:sp>
          <p:nvSpPr>
            <p:cNvPr id="649" name="Google Shape;649;p8"/>
            <p:cNvSpPr txBox="1"/>
            <p:nvPr/>
          </p:nvSpPr>
          <p:spPr>
            <a:xfrm>
              <a:off x="6180650" y="9075950"/>
              <a:ext cx="82803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latin typeface="Poor Story"/>
                  <a:ea typeface="Poor Story"/>
                  <a:cs typeface="Poor Story"/>
                  <a:sym typeface="Poor Story"/>
                </a:rPr>
                <a:t>관리자 - 회원관리 /  점포관리 </a:t>
              </a:r>
              <a:endParaRPr sz="23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  <p:sp>
          <p:nvSpPr>
            <p:cNvPr id="650" name="Google Shape;650;p8"/>
            <p:cNvSpPr txBox="1"/>
            <p:nvPr/>
          </p:nvSpPr>
          <p:spPr>
            <a:xfrm>
              <a:off x="6180650" y="7660588"/>
              <a:ext cx="82803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latin typeface="Poor Story"/>
                  <a:ea typeface="Poor Story"/>
                  <a:cs typeface="Poor Story"/>
                  <a:sym typeface="Poor Story"/>
                </a:rPr>
                <a:t>회원 </a:t>
              </a:r>
              <a:r>
                <a:rPr lang="en-US" sz="2300">
                  <a:latin typeface="Poor Story"/>
                  <a:ea typeface="Poor Story"/>
                  <a:cs typeface="Poor Story"/>
                  <a:sym typeface="Poor Story"/>
                </a:rPr>
                <a:t>- 마이페이지 즐겨찾기 / 예약 </a:t>
              </a:r>
              <a:endParaRPr sz="23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  <p:sp>
          <p:nvSpPr>
            <p:cNvPr id="651" name="Google Shape;651;p8"/>
            <p:cNvSpPr txBox="1"/>
            <p:nvPr/>
          </p:nvSpPr>
          <p:spPr>
            <a:xfrm>
              <a:off x="6180650" y="6245200"/>
              <a:ext cx="82803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latin typeface="Poor Story"/>
                  <a:ea typeface="Poor Story"/>
                  <a:cs typeface="Poor Story"/>
                  <a:sym typeface="Poor Story"/>
                </a:rPr>
                <a:t>관리자 - 공지사항 / 자유게시판 / QnA / 뉴스 / 관리자 로그인</a:t>
              </a:r>
              <a:endParaRPr sz="23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  <p:sp>
          <p:nvSpPr>
            <p:cNvPr id="652" name="Google Shape;652;p8"/>
            <p:cNvSpPr txBox="1"/>
            <p:nvPr/>
          </p:nvSpPr>
          <p:spPr>
            <a:xfrm>
              <a:off x="6180650" y="4839175"/>
              <a:ext cx="82803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latin typeface="Poor Story"/>
                  <a:ea typeface="Poor Story"/>
                  <a:cs typeface="Poor Story"/>
                  <a:sym typeface="Poor Story"/>
                </a:rPr>
                <a:t>메인페이지 - 지역별 검색 / 메뉴(카테고리)별 검색</a:t>
              </a:r>
              <a:endParaRPr sz="23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  <p:sp>
          <p:nvSpPr>
            <p:cNvPr id="653" name="Google Shape;653;p8"/>
            <p:cNvSpPr txBox="1"/>
            <p:nvPr/>
          </p:nvSpPr>
          <p:spPr>
            <a:xfrm>
              <a:off x="6180650" y="3425750"/>
              <a:ext cx="82803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latin typeface="Poor Story"/>
                  <a:ea typeface="Poor Story"/>
                  <a:cs typeface="Poor Story"/>
                  <a:sym typeface="Poor Story"/>
                </a:rPr>
                <a:t>메인페이지</a:t>
              </a:r>
              <a:r>
                <a:rPr lang="en-US" sz="2300">
                  <a:latin typeface="Poor Story"/>
                  <a:ea typeface="Poor Story"/>
                  <a:cs typeface="Poor Story"/>
                  <a:sym typeface="Poor Story"/>
                </a:rPr>
                <a:t> - 상세페이지 /  통합검색 </a:t>
              </a:r>
              <a:endParaRPr sz="23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  <p:sp>
          <p:nvSpPr>
            <p:cNvPr id="654" name="Google Shape;654;p8"/>
            <p:cNvSpPr txBox="1"/>
            <p:nvPr/>
          </p:nvSpPr>
          <p:spPr>
            <a:xfrm>
              <a:off x="6180650" y="2003750"/>
              <a:ext cx="82803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latin typeface="Poor Story"/>
                  <a:ea typeface="Poor Story"/>
                  <a:cs typeface="Poor Story"/>
                  <a:sym typeface="Poor Story"/>
                </a:rPr>
                <a:t>회원</a:t>
              </a:r>
              <a:r>
                <a:rPr lang="en-US" sz="2300">
                  <a:latin typeface="Poor Story"/>
                  <a:ea typeface="Poor Story"/>
                  <a:cs typeface="Poor Story"/>
                  <a:sym typeface="Poor Story"/>
                </a:rPr>
                <a:t>- 로그인 /로그아웃/ 회원가입/ 마이페이지 </a:t>
              </a:r>
              <a:endParaRPr sz="23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"/>
          <p:cNvSpPr txBox="1"/>
          <p:nvPr/>
        </p:nvSpPr>
        <p:spPr>
          <a:xfrm>
            <a:off x="676194" y="779250"/>
            <a:ext cx="237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6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시연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60" name="Google Shape;6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450" y="1710344"/>
            <a:ext cx="14822779" cy="8576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"/>
          <p:cNvSpPr txBox="1"/>
          <p:nvPr/>
        </p:nvSpPr>
        <p:spPr>
          <a:xfrm>
            <a:off x="1514274" y="7816200"/>
            <a:ext cx="1525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00">
                <a:latin typeface="Do Hyeon"/>
                <a:ea typeface="Do Hyeon"/>
                <a:cs typeface="Do Hyeon"/>
                <a:sym typeface="Do Hyeon"/>
              </a:rPr>
              <a:t>이상 1조 프로젝트 발표였습니다!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67" name="Google Shape;667;p10"/>
          <p:cNvSpPr txBox="1"/>
          <p:nvPr/>
        </p:nvSpPr>
        <p:spPr>
          <a:xfrm>
            <a:off x="-314286" y="6027341"/>
            <a:ext cx="18914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00">
                <a:latin typeface="Black Ops One"/>
                <a:ea typeface="Black Ops One"/>
                <a:cs typeface="Black Ops One"/>
                <a:sym typeface="Black Ops One"/>
              </a:rPr>
              <a:t>THANK YOU</a:t>
            </a:r>
            <a:endParaRPr sz="18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pic>
        <p:nvPicPr>
          <p:cNvPr id="668" name="Google Shape;6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016" y="8908742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10"/>
          <p:cNvGrpSpPr/>
          <p:nvPr/>
        </p:nvGrpSpPr>
        <p:grpSpPr>
          <a:xfrm>
            <a:off x="6170953" y="2001914"/>
            <a:ext cx="5943807" cy="4019331"/>
            <a:chOff x="6170953" y="2001914"/>
            <a:chExt cx="5943807" cy="4019331"/>
          </a:xfrm>
        </p:grpSpPr>
        <p:pic>
          <p:nvPicPr>
            <p:cNvPr id="671" name="Google Shape;671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70953" y="2001914"/>
              <a:ext cx="5943807" cy="3984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72793" y="5975057"/>
              <a:ext cx="5540129" cy="461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" name="Google Shape;138;p5"/>
          <p:cNvGraphicFramePr/>
          <p:nvPr/>
        </p:nvGraphicFramePr>
        <p:xfrm>
          <a:off x="3823925" y="247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{D254C970-D9FA-4780-A35B-262C181AF7B5}</a:tableStyleId>
              </a:tblPr>
              <a:tblGrid>
                <a:gridCol w="1980500"/>
                <a:gridCol w="8191500"/>
              </a:tblGrid>
              <a:tr h="112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00"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개발 기간</a:t>
                      </a:r>
                      <a:endParaRPr b="1" sz="2900"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 2022.01.04 ~ 2022. 01.28 (약 50시간)</a:t>
                      </a:r>
                      <a:endParaRPr sz="2800"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10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00"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플랫폼</a:t>
                      </a:r>
                      <a:endParaRPr b="1" sz="2900"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 구글 크롬(Chrome)</a:t>
                      </a:r>
                      <a:endParaRPr sz="2800"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1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00"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도구</a:t>
                      </a:r>
                      <a:endParaRPr b="1" sz="2900"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 Eclipse</a:t>
                      </a:r>
                      <a:endParaRPr sz="2800"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 ORACLE</a:t>
                      </a:r>
                      <a:endParaRPr sz="2800"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 SQL Developer</a:t>
                      </a:r>
                      <a:endParaRPr sz="2800"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 DBeaver</a:t>
                      </a:r>
                      <a:endParaRPr sz="2800"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 Visual Studio Code</a:t>
                      </a:r>
                      <a:endParaRPr sz="2800"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6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00"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언어</a:t>
                      </a:r>
                      <a:endParaRPr b="1" sz="2900"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 JAVA</a:t>
                      </a:r>
                      <a:endParaRPr sz="2800"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oor Story"/>
                          <a:ea typeface="Poor Story"/>
                          <a:cs typeface="Poor Story"/>
                          <a:sym typeface="Poor Story"/>
                        </a:rPr>
                        <a:t>   HTML / CSS / JS</a:t>
                      </a:r>
                      <a:endParaRPr sz="2800">
                        <a:latin typeface="Poor Story"/>
                        <a:ea typeface="Poor Story"/>
                        <a:cs typeface="Poor Story"/>
                        <a:sym typeface="Poor Stor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139" name="Google Shape;139;p5"/>
          <p:cNvSpPr txBox="1"/>
          <p:nvPr/>
        </p:nvSpPr>
        <p:spPr>
          <a:xfrm>
            <a:off x="3740112" y="819406"/>
            <a:ext cx="59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│ </a:t>
            </a:r>
            <a:r>
              <a:rPr lang="en-US" sz="2000"/>
              <a:t>개발환경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643494" y="719100"/>
            <a:ext cx="327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02.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프로젝트 설계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/>
          <p:nvPr/>
        </p:nvSpPr>
        <p:spPr>
          <a:xfrm>
            <a:off x="3740112" y="819406"/>
            <a:ext cx="59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│ </a:t>
            </a:r>
            <a:r>
              <a:rPr lang="en-US" sz="2000"/>
              <a:t>ERD 구조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643494" y="719100"/>
            <a:ext cx="327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02.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프로젝트 설계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38" y="1443944"/>
            <a:ext cx="17408317" cy="85766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"/>
          <p:cNvSpPr txBox="1"/>
          <p:nvPr/>
        </p:nvSpPr>
        <p:spPr>
          <a:xfrm>
            <a:off x="16127899" y="9795050"/>
            <a:ext cx="15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MIRIDIH.COM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" name="Google Shape;150;p4"/>
          <p:cNvGrpSpPr/>
          <p:nvPr/>
        </p:nvGrpSpPr>
        <p:grpSpPr>
          <a:xfrm>
            <a:off x="15735435" y="9812433"/>
            <a:ext cx="317676" cy="288345"/>
            <a:chOff x="15651358" y="819397"/>
            <a:chExt cx="384409" cy="384409"/>
          </a:xfrm>
        </p:grpSpPr>
        <p:pic>
          <p:nvPicPr>
            <p:cNvPr id="151" name="Google Shape;151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51358" y="819397"/>
              <a:ext cx="384409" cy="384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29108" y="898843"/>
              <a:ext cx="228908" cy="2435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0e137a605_6_0"/>
          <p:cNvSpPr txBox="1"/>
          <p:nvPr/>
        </p:nvSpPr>
        <p:spPr>
          <a:xfrm>
            <a:off x="3740112" y="819406"/>
            <a:ext cx="59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│ </a:t>
            </a:r>
            <a:r>
              <a:rPr lang="en-US" sz="2000"/>
              <a:t>구조</a:t>
            </a:r>
            <a:r>
              <a:rPr lang="en-US" sz="2000"/>
              <a:t>도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8" name="Google Shape;158;g110e137a605_6_0"/>
          <p:cNvSpPr txBox="1"/>
          <p:nvPr/>
        </p:nvSpPr>
        <p:spPr>
          <a:xfrm>
            <a:off x="643494" y="719100"/>
            <a:ext cx="327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02.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프로젝트 설계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59" name="Google Shape;159;g110e137a605_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10e137a605_6_0"/>
          <p:cNvSpPr txBox="1"/>
          <p:nvPr/>
        </p:nvSpPr>
        <p:spPr>
          <a:xfrm>
            <a:off x="7287493" y="6588505"/>
            <a:ext cx="222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조회 + 일부 게시물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가능</a:t>
            </a:r>
            <a:endParaRPr/>
          </a:p>
        </p:txBody>
      </p:sp>
      <p:sp>
        <p:nvSpPr>
          <p:cNvPr id="161" name="Google Shape;161;g110e137a605_6_0"/>
          <p:cNvSpPr/>
          <p:nvPr/>
        </p:nvSpPr>
        <p:spPr>
          <a:xfrm>
            <a:off x="8237507" y="1828878"/>
            <a:ext cx="1527600" cy="1471200"/>
          </a:xfrm>
          <a:prstGeom prst="roundRect">
            <a:avLst>
              <a:gd fmla="val 16667" name="adj"/>
            </a:avLst>
          </a:prstGeom>
          <a:solidFill>
            <a:srgbClr val="70AD47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/>
          </a:p>
        </p:txBody>
      </p:sp>
      <p:sp>
        <p:nvSpPr>
          <p:cNvPr id="162" name="Google Shape;162;g110e137a605_6_0"/>
          <p:cNvSpPr/>
          <p:nvPr/>
        </p:nvSpPr>
        <p:spPr>
          <a:xfrm>
            <a:off x="5753570" y="3786712"/>
            <a:ext cx="1988100" cy="696300"/>
          </a:xfrm>
          <a:prstGeom prst="roundRect">
            <a:avLst>
              <a:gd fmla="val 16667" name="adj"/>
            </a:avLst>
          </a:prstGeom>
          <a:solidFill>
            <a:srgbClr val="5B9BD5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회원로그인</a:t>
            </a:r>
            <a:endParaRPr/>
          </a:p>
        </p:txBody>
      </p:sp>
      <p:sp>
        <p:nvSpPr>
          <p:cNvPr id="163" name="Google Shape;163;g110e137a605_6_0"/>
          <p:cNvSpPr/>
          <p:nvPr/>
        </p:nvSpPr>
        <p:spPr>
          <a:xfrm>
            <a:off x="12868567" y="3883142"/>
            <a:ext cx="2428500" cy="696300"/>
          </a:xfrm>
          <a:prstGeom prst="roundRect">
            <a:avLst>
              <a:gd fmla="val 16667" name="adj"/>
            </a:avLst>
          </a:prstGeom>
          <a:solidFill>
            <a:srgbClr val="5B9BD5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로그인</a:t>
            </a:r>
            <a:endParaRPr/>
          </a:p>
        </p:txBody>
      </p:sp>
      <p:sp>
        <p:nvSpPr>
          <p:cNvPr id="164" name="Google Shape;164;g110e137a605_6_0"/>
          <p:cNvSpPr/>
          <p:nvPr/>
        </p:nvSpPr>
        <p:spPr>
          <a:xfrm>
            <a:off x="2301447" y="3786716"/>
            <a:ext cx="1827900" cy="696300"/>
          </a:xfrm>
          <a:prstGeom prst="roundRect">
            <a:avLst>
              <a:gd fmla="val 16667" name="adj"/>
            </a:avLst>
          </a:prstGeom>
          <a:solidFill>
            <a:srgbClr val="5B9BD5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비회원</a:t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g110e137a605_6_0"/>
          <p:cNvSpPr/>
          <p:nvPr/>
        </p:nvSpPr>
        <p:spPr>
          <a:xfrm>
            <a:off x="4457436" y="5647520"/>
            <a:ext cx="1988100" cy="60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B9BD5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개인회원</a:t>
            </a:r>
            <a:endParaRPr/>
          </a:p>
        </p:txBody>
      </p:sp>
      <p:sp>
        <p:nvSpPr>
          <p:cNvPr id="166" name="Google Shape;166;g110e137a605_6_0"/>
          <p:cNvSpPr/>
          <p:nvPr/>
        </p:nvSpPr>
        <p:spPr>
          <a:xfrm>
            <a:off x="7287498" y="5647549"/>
            <a:ext cx="1988100" cy="60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B9BD5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기업회원</a:t>
            </a:r>
            <a:endParaRPr/>
          </a:p>
        </p:txBody>
      </p:sp>
      <p:sp>
        <p:nvSpPr>
          <p:cNvPr id="167" name="Google Shape;167;g110e137a605_6_0"/>
          <p:cNvSpPr/>
          <p:nvPr/>
        </p:nvSpPr>
        <p:spPr>
          <a:xfrm>
            <a:off x="2283545" y="5602618"/>
            <a:ext cx="1827900" cy="696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B9BD5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/>
          </a:p>
        </p:txBody>
      </p:sp>
      <p:sp>
        <p:nvSpPr>
          <p:cNvPr id="168" name="Google Shape;168;g110e137a605_6_0"/>
          <p:cNvSpPr txBox="1"/>
          <p:nvPr/>
        </p:nvSpPr>
        <p:spPr>
          <a:xfrm>
            <a:off x="12917799" y="5134113"/>
            <a:ext cx="222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회원, 식당 관리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게시물 관리 등</a:t>
            </a:r>
            <a:endParaRPr/>
          </a:p>
        </p:txBody>
      </p:sp>
      <p:sp>
        <p:nvSpPr>
          <p:cNvPr id="169" name="Google Shape;169;g110e137a605_6_0"/>
          <p:cNvSpPr txBox="1"/>
          <p:nvPr/>
        </p:nvSpPr>
        <p:spPr>
          <a:xfrm>
            <a:off x="4341044" y="7629307"/>
            <a:ext cx="222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열람 가능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일부 게시물 제한</a:t>
            </a:r>
            <a:endParaRPr/>
          </a:p>
        </p:txBody>
      </p:sp>
      <p:sp>
        <p:nvSpPr>
          <p:cNvPr id="170" name="Google Shape;170;g110e137a605_6_0"/>
          <p:cNvSpPr/>
          <p:nvPr/>
        </p:nvSpPr>
        <p:spPr>
          <a:xfrm>
            <a:off x="1526327" y="8601630"/>
            <a:ext cx="2246700" cy="644100"/>
          </a:xfrm>
          <a:prstGeom prst="roundRect">
            <a:avLst>
              <a:gd fmla="val 16667" name="adj"/>
            </a:avLst>
          </a:prstGeom>
          <a:solidFill>
            <a:srgbClr val="FFC000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지역별 검색</a:t>
            </a:r>
            <a:endParaRPr/>
          </a:p>
        </p:txBody>
      </p:sp>
      <p:sp>
        <p:nvSpPr>
          <p:cNvPr id="171" name="Google Shape;171;g110e137a605_6_0"/>
          <p:cNvSpPr/>
          <p:nvPr/>
        </p:nvSpPr>
        <p:spPr>
          <a:xfrm>
            <a:off x="14229563" y="8601660"/>
            <a:ext cx="2246700" cy="644100"/>
          </a:xfrm>
          <a:prstGeom prst="roundRect">
            <a:avLst>
              <a:gd fmla="val 16667" name="adj"/>
            </a:avLst>
          </a:prstGeom>
          <a:solidFill>
            <a:srgbClr val="FFC000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메뉴별 검색</a:t>
            </a:r>
            <a:endParaRPr/>
          </a:p>
        </p:txBody>
      </p:sp>
      <p:sp>
        <p:nvSpPr>
          <p:cNvPr id="172" name="Google Shape;172;g110e137a605_6_0"/>
          <p:cNvSpPr/>
          <p:nvPr/>
        </p:nvSpPr>
        <p:spPr>
          <a:xfrm>
            <a:off x="11688916" y="8601658"/>
            <a:ext cx="2246700" cy="644100"/>
          </a:xfrm>
          <a:prstGeom prst="roundRect">
            <a:avLst>
              <a:gd fmla="val 16667" name="adj"/>
            </a:avLst>
          </a:prstGeom>
          <a:solidFill>
            <a:srgbClr val="FFC000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식당 검색</a:t>
            </a:r>
            <a:endParaRPr/>
          </a:p>
        </p:txBody>
      </p:sp>
      <p:sp>
        <p:nvSpPr>
          <p:cNvPr id="173" name="Google Shape;173;g110e137a605_6_0"/>
          <p:cNvSpPr/>
          <p:nvPr/>
        </p:nvSpPr>
        <p:spPr>
          <a:xfrm>
            <a:off x="4066974" y="8601655"/>
            <a:ext cx="2246700" cy="644100"/>
          </a:xfrm>
          <a:prstGeom prst="roundRect">
            <a:avLst>
              <a:gd fmla="val 16667" name="adj"/>
            </a:avLst>
          </a:prstGeom>
          <a:solidFill>
            <a:srgbClr val="FFC000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자유게시판</a:t>
            </a:r>
            <a:endParaRPr/>
          </a:p>
        </p:txBody>
      </p:sp>
      <p:sp>
        <p:nvSpPr>
          <p:cNvPr id="174" name="Google Shape;174;g110e137a605_6_0"/>
          <p:cNvSpPr/>
          <p:nvPr/>
        </p:nvSpPr>
        <p:spPr>
          <a:xfrm>
            <a:off x="9148269" y="8601653"/>
            <a:ext cx="2246700" cy="644100"/>
          </a:xfrm>
          <a:prstGeom prst="roundRect">
            <a:avLst>
              <a:gd fmla="val 16667" name="adj"/>
            </a:avLst>
          </a:prstGeom>
          <a:solidFill>
            <a:srgbClr val="FFC000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110e137a605_6_0"/>
          <p:cNvSpPr/>
          <p:nvPr/>
        </p:nvSpPr>
        <p:spPr>
          <a:xfrm>
            <a:off x="6607621" y="8601649"/>
            <a:ext cx="2246700" cy="644100"/>
          </a:xfrm>
          <a:prstGeom prst="roundRect">
            <a:avLst>
              <a:gd fmla="val 16667" name="adj"/>
            </a:avLst>
          </a:prstGeom>
          <a:solidFill>
            <a:srgbClr val="FFC000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 게시판</a:t>
            </a:r>
            <a:endParaRPr/>
          </a:p>
        </p:txBody>
      </p:sp>
      <p:cxnSp>
        <p:nvCxnSpPr>
          <p:cNvPr id="176" name="Google Shape;176;g110e137a605_6_0"/>
          <p:cNvCxnSpPr>
            <a:stCxn id="167" idx="0"/>
            <a:endCxn id="164" idx="2"/>
          </p:cNvCxnSpPr>
          <p:nvPr/>
        </p:nvCxnSpPr>
        <p:spPr>
          <a:xfrm flipH="1" rot="10800000">
            <a:off x="3197495" y="4483018"/>
            <a:ext cx="18000" cy="11196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g110e137a605_6_0"/>
          <p:cNvSpPr/>
          <p:nvPr/>
        </p:nvSpPr>
        <p:spPr>
          <a:xfrm>
            <a:off x="4457429" y="6710503"/>
            <a:ext cx="1988100" cy="60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B9BD5"/>
                </a:solidFill>
                <a:latin typeface="Malgun Gothic"/>
                <a:ea typeface="Malgun Gothic"/>
                <a:cs typeface="Malgun Gothic"/>
                <a:sym typeface="Malgun Gothic"/>
              </a:rPr>
              <a:t>My Page</a:t>
            </a:r>
            <a:endParaRPr b="0" i="0" sz="1800" u="none" cap="none" strike="noStrike">
              <a:solidFill>
                <a:srgbClr val="5B9BD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8" name="Google Shape;178;g110e137a605_6_0"/>
          <p:cNvCxnSpPr>
            <a:stCxn id="161" idx="3"/>
            <a:endCxn id="163" idx="0"/>
          </p:cNvCxnSpPr>
          <p:nvPr/>
        </p:nvCxnSpPr>
        <p:spPr>
          <a:xfrm>
            <a:off x="9765107" y="2564478"/>
            <a:ext cx="4317600" cy="1318800"/>
          </a:xfrm>
          <a:prstGeom prst="bentConnector2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g110e137a605_6_0"/>
          <p:cNvCxnSpPr>
            <a:stCxn id="161" idx="1"/>
            <a:endCxn id="164" idx="0"/>
          </p:cNvCxnSpPr>
          <p:nvPr/>
        </p:nvCxnSpPr>
        <p:spPr>
          <a:xfrm flipH="1">
            <a:off x="3215507" y="2564478"/>
            <a:ext cx="5022000" cy="1222200"/>
          </a:xfrm>
          <a:prstGeom prst="bentConnector2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g110e137a605_6_0"/>
          <p:cNvCxnSpPr>
            <a:stCxn id="162" idx="2"/>
            <a:endCxn id="165" idx="0"/>
          </p:cNvCxnSpPr>
          <p:nvPr/>
        </p:nvCxnSpPr>
        <p:spPr>
          <a:xfrm rot="5400000">
            <a:off x="5517320" y="4417312"/>
            <a:ext cx="1164600" cy="12960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g110e137a605_6_0"/>
          <p:cNvCxnSpPr>
            <a:stCxn id="162" idx="2"/>
            <a:endCxn id="166" idx="0"/>
          </p:cNvCxnSpPr>
          <p:nvPr/>
        </p:nvCxnSpPr>
        <p:spPr>
          <a:xfrm flipH="1" rot="-5400000">
            <a:off x="6932270" y="4298362"/>
            <a:ext cx="1164600" cy="15339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g110e137a605_6_0"/>
          <p:cNvCxnSpPr>
            <a:stCxn id="165" idx="2"/>
            <a:endCxn id="177" idx="0"/>
          </p:cNvCxnSpPr>
          <p:nvPr/>
        </p:nvCxnSpPr>
        <p:spPr>
          <a:xfrm>
            <a:off x="5451486" y="6254120"/>
            <a:ext cx="0" cy="456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g110e137a605_6_0"/>
          <p:cNvCxnSpPr>
            <a:stCxn id="161" idx="2"/>
            <a:endCxn id="162" idx="0"/>
          </p:cNvCxnSpPr>
          <p:nvPr/>
        </p:nvCxnSpPr>
        <p:spPr>
          <a:xfrm rot="5400000">
            <a:off x="7631207" y="2416578"/>
            <a:ext cx="486600" cy="2253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0c4c522f6_2_13"/>
          <p:cNvSpPr txBox="1"/>
          <p:nvPr/>
        </p:nvSpPr>
        <p:spPr>
          <a:xfrm>
            <a:off x="676202" y="703050"/>
            <a:ext cx="499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업무 SQL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9" name="Google Shape;189;g110c4c522f6_2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110c4c522f6_2_13"/>
          <p:cNvSpPr txBox="1"/>
          <p:nvPr/>
        </p:nvSpPr>
        <p:spPr>
          <a:xfrm>
            <a:off x="442563" y="4174013"/>
            <a:ext cx="218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Poor Story"/>
                <a:ea typeface="Poor Story"/>
                <a:cs typeface="Poor Story"/>
                <a:sym typeface="Poor Story"/>
              </a:rPr>
              <a:t>맛집 목록</a:t>
            </a:r>
            <a:endParaRPr sz="27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Poor Story"/>
                <a:ea typeface="Poor Story"/>
                <a:cs typeface="Poor Story"/>
                <a:sym typeface="Poor Story"/>
              </a:rPr>
              <a:t>(tblRestaurant)</a:t>
            </a:r>
            <a:endParaRPr sz="2700">
              <a:latin typeface="Poor Story"/>
              <a:ea typeface="Poor Story"/>
              <a:cs typeface="Poor Story"/>
              <a:sym typeface="Poor Story"/>
            </a:endParaRPr>
          </a:p>
        </p:txBody>
      </p:sp>
      <p:pic>
        <p:nvPicPr>
          <p:cNvPr id="191" name="Google Shape;191;g110c4c522f6_2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675" y="4176573"/>
            <a:ext cx="11727224" cy="19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10c4c522f6_2_13"/>
          <p:cNvSpPr txBox="1"/>
          <p:nvPr/>
        </p:nvSpPr>
        <p:spPr>
          <a:xfrm>
            <a:off x="13035975" y="1927763"/>
            <a:ext cx="218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Poor Story"/>
                <a:ea typeface="Poor Story"/>
                <a:cs typeface="Poor Story"/>
                <a:sym typeface="Poor Story"/>
              </a:rPr>
              <a:t>회원</a:t>
            </a:r>
            <a:r>
              <a:rPr lang="en-US" sz="2700">
                <a:latin typeface="Poor Story"/>
                <a:ea typeface="Poor Story"/>
                <a:cs typeface="Poor Story"/>
                <a:sym typeface="Poor Story"/>
              </a:rPr>
              <a:t> 목록</a:t>
            </a:r>
            <a:endParaRPr sz="27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Poor Story"/>
                <a:ea typeface="Poor Story"/>
                <a:cs typeface="Poor Story"/>
                <a:sym typeface="Poor Story"/>
              </a:rPr>
              <a:t>(tblMember)</a:t>
            </a:r>
            <a:endParaRPr sz="27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193" name="Google Shape;193;g110c4c522f6_2_13"/>
          <p:cNvSpPr txBox="1"/>
          <p:nvPr/>
        </p:nvSpPr>
        <p:spPr>
          <a:xfrm>
            <a:off x="15723175" y="6780500"/>
            <a:ext cx="218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Poor Story"/>
                <a:ea typeface="Poor Story"/>
                <a:cs typeface="Poor Story"/>
                <a:sym typeface="Poor Story"/>
              </a:rPr>
              <a:t>공지사항</a:t>
            </a:r>
            <a:r>
              <a:rPr lang="en-US" sz="2700">
                <a:latin typeface="Poor Story"/>
                <a:ea typeface="Poor Story"/>
                <a:cs typeface="Poor Story"/>
                <a:sym typeface="Poor Story"/>
              </a:rPr>
              <a:t> 목록</a:t>
            </a:r>
            <a:endParaRPr sz="2700">
              <a:latin typeface="Poor Story"/>
              <a:ea typeface="Poor Story"/>
              <a:cs typeface="Poor Story"/>
              <a:sym typeface="Poor Sto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Poor Story"/>
                <a:ea typeface="Poor Story"/>
                <a:cs typeface="Poor Story"/>
                <a:sym typeface="Poor Story"/>
              </a:rPr>
              <a:t>(tblNotice)</a:t>
            </a:r>
            <a:endParaRPr sz="2700">
              <a:latin typeface="Poor Story"/>
              <a:ea typeface="Poor Story"/>
              <a:cs typeface="Poor Story"/>
              <a:sym typeface="Poor Story"/>
            </a:endParaRPr>
          </a:p>
        </p:txBody>
      </p:sp>
      <p:grpSp>
        <p:nvGrpSpPr>
          <p:cNvPr id="194" name="Google Shape;194;g110c4c522f6_2_13"/>
          <p:cNvGrpSpPr/>
          <p:nvPr/>
        </p:nvGrpSpPr>
        <p:grpSpPr>
          <a:xfrm>
            <a:off x="2573825" y="1927763"/>
            <a:ext cx="10372725" cy="1724025"/>
            <a:chOff x="1063600" y="5836551"/>
            <a:chExt cx="10372725" cy="1724025"/>
          </a:xfrm>
        </p:grpSpPr>
        <p:pic>
          <p:nvPicPr>
            <p:cNvPr id="195" name="Google Shape;195;g110c4c522f6_2_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63600" y="5836551"/>
              <a:ext cx="10372725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g110c4c522f6_2_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93146" y="6160401"/>
              <a:ext cx="10277475" cy="1400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" name="Google Shape;197;g110c4c522f6_2_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1791" y="1954675"/>
            <a:ext cx="10934759" cy="16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10c4c522f6_2_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3830" y="4174030"/>
            <a:ext cx="15033436" cy="201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10c4c522f6_2_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2075" y="6708825"/>
            <a:ext cx="15079876" cy="21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10c4c522f6_2_13"/>
          <p:cNvSpPr txBox="1"/>
          <p:nvPr/>
        </p:nvSpPr>
        <p:spPr>
          <a:xfrm>
            <a:off x="3116282" y="851944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│ </a:t>
            </a:r>
            <a:r>
              <a:rPr lang="en-US" sz="2000"/>
              <a:t>데이터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0e137a605_8_18"/>
          <p:cNvSpPr txBox="1"/>
          <p:nvPr/>
        </p:nvSpPr>
        <p:spPr>
          <a:xfrm>
            <a:off x="676202" y="703050"/>
            <a:ext cx="499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업무 SQL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6" name="Google Shape;206;g110e137a605_8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10e137a605_8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600" y="2063594"/>
            <a:ext cx="6200775" cy="72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10e137a605_8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2825" y="1987394"/>
            <a:ext cx="7477125" cy="79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10e137a605_8_18"/>
          <p:cNvSpPr txBox="1"/>
          <p:nvPr/>
        </p:nvSpPr>
        <p:spPr>
          <a:xfrm>
            <a:off x="13830750" y="5032450"/>
            <a:ext cx="3154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Poor Story"/>
                <a:ea typeface="Poor Story"/>
                <a:cs typeface="Poor Story"/>
                <a:sym typeface="Poor Story"/>
              </a:rPr>
              <a:t>마이페이지 - 예약</a:t>
            </a:r>
            <a:endParaRPr sz="27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210" name="Google Shape;210;g110e137a605_8_18"/>
          <p:cNvSpPr txBox="1"/>
          <p:nvPr/>
        </p:nvSpPr>
        <p:spPr>
          <a:xfrm>
            <a:off x="13957300" y="7735950"/>
            <a:ext cx="351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Poor Story"/>
                <a:ea typeface="Poor Story"/>
                <a:cs typeface="Poor Story"/>
                <a:sym typeface="Poor Story"/>
              </a:rPr>
              <a:t>마이페이지 - 즐겨찾기</a:t>
            </a:r>
            <a:endParaRPr sz="27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211" name="Google Shape;211;g110e137a605_8_18"/>
          <p:cNvSpPr txBox="1"/>
          <p:nvPr/>
        </p:nvSpPr>
        <p:spPr>
          <a:xfrm>
            <a:off x="14585050" y="3128850"/>
            <a:ext cx="2264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Poor Story"/>
                <a:ea typeface="Poor Story"/>
                <a:cs typeface="Poor Story"/>
                <a:sym typeface="Poor Story"/>
              </a:rPr>
              <a:t>QnA 게시판</a:t>
            </a:r>
            <a:endParaRPr sz="27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212" name="Google Shape;212;g110e137a605_8_18"/>
          <p:cNvSpPr txBox="1"/>
          <p:nvPr/>
        </p:nvSpPr>
        <p:spPr>
          <a:xfrm>
            <a:off x="14585050" y="1869063"/>
            <a:ext cx="2264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Poor Story"/>
                <a:ea typeface="Poor Story"/>
                <a:cs typeface="Poor Story"/>
                <a:sym typeface="Poor Story"/>
              </a:rPr>
              <a:t>자유게시판</a:t>
            </a:r>
            <a:endParaRPr sz="27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213" name="Google Shape;213;g110e137a605_8_18"/>
          <p:cNvSpPr txBox="1"/>
          <p:nvPr/>
        </p:nvSpPr>
        <p:spPr>
          <a:xfrm>
            <a:off x="3116282" y="851944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│ </a:t>
            </a:r>
            <a:r>
              <a:rPr lang="en-US" sz="2000"/>
              <a:t>뷰 생성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4" name="Google Shape;214;g110e137a605_8_18"/>
          <p:cNvSpPr txBox="1"/>
          <p:nvPr/>
        </p:nvSpPr>
        <p:spPr>
          <a:xfrm>
            <a:off x="5681625" y="2063588"/>
            <a:ext cx="2264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Poor Story"/>
                <a:ea typeface="Poor Story"/>
                <a:cs typeface="Poor Story"/>
                <a:sym typeface="Poor Story"/>
              </a:rPr>
              <a:t>상세페이지</a:t>
            </a:r>
            <a:endParaRPr sz="27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215" name="Google Shape;215;g110e137a605_8_18"/>
          <p:cNvSpPr txBox="1"/>
          <p:nvPr/>
        </p:nvSpPr>
        <p:spPr>
          <a:xfrm>
            <a:off x="5681625" y="5108638"/>
            <a:ext cx="2264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Poor Story"/>
                <a:ea typeface="Poor Story"/>
                <a:cs typeface="Poor Story"/>
                <a:sym typeface="Poor Story"/>
              </a:rPr>
              <a:t>후기조회</a:t>
            </a:r>
            <a:endParaRPr sz="27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216" name="Google Shape;216;g110e137a605_8_18"/>
          <p:cNvSpPr txBox="1"/>
          <p:nvPr/>
        </p:nvSpPr>
        <p:spPr>
          <a:xfrm>
            <a:off x="5681625" y="7719788"/>
            <a:ext cx="2264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Poor Story"/>
                <a:ea typeface="Poor Story"/>
                <a:cs typeface="Poor Story"/>
                <a:sym typeface="Poor Story"/>
              </a:rPr>
              <a:t>맛집정보</a:t>
            </a:r>
            <a:endParaRPr sz="2700">
              <a:latin typeface="Poor Story"/>
              <a:ea typeface="Poor Story"/>
              <a:cs typeface="Poor Story"/>
              <a:sym typeface="Poor Stor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110c4c522f6_17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00" y="2125501"/>
            <a:ext cx="10602499" cy="7628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10c4c522f6_17_89"/>
          <p:cNvSpPr txBox="1"/>
          <p:nvPr/>
        </p:nvSpPr>
        <p:spPr>
          <a:xfrm>
            <a:off x="676201" y="703050"/>
            <a:ext cx="1367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3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화면 구성 - 회원가입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23" name="Google Shape;223;g110c4c522f6_17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10c4c522f6_17_89"/>
          <p:cNvSpPr txBox="1"/>
          <p:nvPr/>
        </p:nvSpPr>
        <p:spPr>
          <a:xfrm>
            <a:off x="12175975" y="1989100"/>
            <a:ext cx="55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110c4c522f6_17_89"/>
          <p:cNvSpPr txBox="1"/>
          <p:nvPr/>
        </p:nvSpPr>
        <p:spPr>
          <a:xfrm>
            <a:off x="3968550" y="2939813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①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grpSp>
        <p:nvGrpSpPr>
          <p:cNvPr id="226" name="Google Shape;226;g110c4c522f6_17_89"/>
          <p:cNvGrpSpPr/>
          <p:nvPr/>
        </p:nvGrpSpPr>
        <p:grpSpPr>
          <a:xfrm>
            <a:off x="11788775" y="3117300"/>
            <a:ext cx="5674500" cy="5751900"/>
            <a:chOff x="11788775" y="3117300"/>
            <a:chExt cx="5674500" cy="5751900"/>
          </a:xfrm>
        </p:grpSpPr>
        <p:sp>
          <p:nvSpPr>
            <p:cNvPr id="227" name="Google Shape;227;g110c4c522f6_17_89"/>
            <p:cNvSpPr/>
            <p:nvPr/>
          </p:nvSpPr>
          <p:spPr>
            <a:xfrm rot="10800000">
              <a:off x="11788775" y="3117300"/>
              <a:ext cx="5674500" cy="5751900"/>
            </a:xfrm>
            <a:prstGeom prst="snip1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g110c4c522f6_17_89"/>
            <p:cNvSpPr txBox="1"/>
            <p:nvPr/>
          </p:nvSpPr>
          <p:spPr>
            <a:xfrm>
              <a:off x="12423825" y="3670150"/>
              <a:ext cx="4716000" cy="47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마이페이지 회원가입 화면입니다.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회원이 되기위해 회원가입을 하는 화면입니다.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SzPts val="2100"/>
                <a:buFont typeface="Poor Story"/>
                <a:buAutoNum type="arabicPeriod"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아이디 중복검사를 통해 DB에 이미 존재하는 데이터일 경우 ‘해당 아이디가 존재합니다’라는 문구를 출력해줍니다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SzPts val="2100"/>
                <a:buFont typeface="Poor Story"/>
                <a:buAutoNum type="arabicPeriod"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SzPts val="2100"/>
                <a:buFont typeface="Poor Story"/>
                <a:buAutoNum type="arabicPeriod"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비밀번호와 비밀번호 확인 두 개의 값이 일치하지않는경우 경고창을 띄워 두 개의 값이 틀렸다것을 사용자에게 알려줍니다.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  <a:p>
              <a:pPr indent="-361950" lvl="0" marL="457200" rtl="0" algn="l">
                <a:spcBef>
                  <a:spcPts val="0"/>
                </a:spcBef>
                <a:spcAft>
                  <a:spcPts val="0"/>
                </a:spcAft>
                <a:buSzPts val="2100"/>
                <a:buFont typeface="Poor Story"/>
                <a:buAutoNum type="arabicPeriod"/>
              </a:pPr>
              <a:r>
                <a:rPr lang="en-US" sz="2100">
                  <a:latin typeface="Poor Story"/>
                  <a:ea typeface="Poor Story"/>
                  <a:cs typeface="Poor Story"/>
                  <a:sym typeface="Poor Story"/>
                </a:rPr>
                <a:t>가입하기 버튼을 누르게되면 가입이 됩니다</a:t>
              </a:r>
              <a:endParaRPr sz="2100"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</p:grpSp>
      <p:pic>
        <p:nvPicPr>
          <p:cNvPr id="229" name="Google Shape;229;g110c4c522f6_17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4450" y="4487450"/>
            <a:ext cx="4811200" cy="12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10c4c522f6_17_89"/>
          <p:cNvSpPr txBox="1"/>
          <p:nvPr/>
        </p:nvSpPr>
        <p:spPr>
          <a:xfrm>
            <a:off x="4018975" y="4115375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②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231" name="Google Shape;231;g110c4c522f6_17_89"/>
          <p:cNvSpPr txBox="1"/>
          <p:nvPr/>
        </p:nvSpPr>
        <p:spPr>
          <a:xfrm>
            <a:off x="917000" y="8128100"/>
            <a:ext cx="4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Balsamiq Sans"/>
                <a:ea typeface="Balsamiq Sans"/>
                <a:cs typeface="Balsamiq Sans"/>
                <a:sym typeface="Balsamiq Sans"/>
              </a:rPr>
              <a:t>③</a:t>
            </a:r>
            <a:endParaRPr b="1" sz="3000"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2022-01-27T17:25:31Z</dcterms:created>
  <dc:creator>officegen</dc:creator>
</cp:coreProperties>
</file>